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70" r:id="rId5"/>
    <p:sldId id="271" r:id="rId6"/>
    <p:sldId id="272" r:id="rId7"/>
    <p:sldId id="280" r:id="rId8"/>
    <p:sldId id="277" r:id="rId9"/>
    <p:sldId id="275" r:id="rId10"/>
    <p:sldId id="274" r:id="rId11"/>
    <p:sldId id="276" r:id="rId12"/>
    <p:sldId id="281" r:id="rId13"/>
    <p:sldId id="279"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251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3321" autoAdjust="0"/>
  </p:normalViewPr>
  <p:slideViewPr>
    <p:cSldViewPr snapToGrid="0" snapToObjects="1" showGuides="1">
      <p:cViewPr varScale="1">
        <p:scale>
          <a:sx n="83" d="100"/>
          <a:sy n="83" d="100"/>
        </p:scale>
        <p:origin x="-1728" y="-112"/>
      </p:cViewPr>
      <p:guideLst>
        <p:guide orient="horz" pos="2223"/>
        <p:guide pos="386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50D975-68CB-6448-BC33-31FC9C9D82CF}" type="datetimeFigureOut">
              <a:rPr lang="en-US" smtClean="0"/>
              <a:t>11/7/16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596E1D-A0BD-1E4E-9325-6E8D3C1CF609}" type="slidenum">
              <a:rPr lang="en-US" smtClean="0"/>
              <a:t>‹#›</a:t>
            </a:fld>
            <a:endParaRPr lang="en-US"/>
          </a:p>
        </p:txBody>
      </p:sp>
    </p:spTree>
    <p:extLst>
      <p:ext uri="{BB962C8B-B14F-4D97-AF65-F5344CB8AC3E}">
        <p14:creationId xmlns:p14="http://schemas.microsoft.com/office/powerpoint/2010/main" val="14387310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Oysters are important species in the Puget Sound region, as they provide crucial ecosystem services and are the basis for several aquaculture operations. Like many other marine calcifiers, oysters are potentially endangered by climate change. Increasingly acidified waters pose a threat to larval development and degrade adult shells. Wild oysters also face a second threat: ocean warming. However, there is a limited set of experiments studying oysters’ response to multiple stressors that mimic the suite of conditions experienced in the wild. We propose a study to examine the physiological effects of multiple stressors — acidification and warming — in both wild and controlled lab settings. Collaborating with the Department of Natural Resources, we will first assess differences in protein expression in the Pacific Oyster, </a:t>
            </a:r>
            <a:r>
              <a:rPr lang="en-US" sz="1200" i="1" kern="1200" dirty="0" err="1" smtClean="0">
                <a:solidFill>
                  <a:schemeClr val="tx1"/>
                </a:solidFill>
                <a:latin typeface="+mn-lt"/>
                <a:ea typeface="+mn-ea"/>
                <a:cs typeface="+mn-cs"/>
              </a:rPr>
              <a:t>Crassostrea</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gigas</a:t>
            </a:r>
            <a:r>
              <a:rPr lang="en-US" sz="1200" i="0" kern="1200" dirty="0" smtClean="0">
                <a:solidFill>
                  <a:schemeClr val="tx1"/>
                </a:solidFill>
                <a:latin typeface="+mn-lt"/>
                <a:ea typeface="+mn-ea"/>
                <a:cs typeface="+mn-cs"/>
              </a:rPr>
              <a:t>, in different study sites in and around the Puget Sound. We will then use these results to inform a controlled lab experiment that examines the underlying epigenetic processes influencing protein expression under varying conditions.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	Introduction to oysters in PNW</a:t>
            </a:r>
          </a:p>
          <a:p>
            <a:r>
              <a:rPr lang="en-US" sz="1200" kern="1200" dirty="0" smtClean="0">
                <a:solidFill>
                  <a:schemeClr val="tx1"/>
                </a:solidFill>
                <a:latin typeface="+mn-lt"/>
                <a:ea typeface="+mn-ea"/>
                <a:cs typeface="+mn-cs"/>
              </a:rPr>
              <a:t>	◦	list problems facing oysters</a:t>
            </a:r>
          </a:p>
          <a:p>
            <a:r>
              <a:rPr lang="en-US" sz="1200" kern="1200" dirty="0" smtClean="0">
                <a:solidFill>
                  <a:schemeClr val="tx1"/>
                </a:solidFill>
                <a:latin typeface="+mn-lt"/>
                <a:ea typeface="+mn-ea"/>
                <a:cs typeface="+mn-cs"/>
              </a:rPr>
              <a:t>	◦	we're focusing on OA and warming</a:t>
            </a:r>
          </a:p>
          <a:p>
            <a:r>
              <a:rPr lang="en-US" sz="1200" kern="1200" dirty="0" smtClean="0">
                <a:solidFill>
                  <a:schemeClr val="tx1"/>
                </a:solidFill>
                <a:latin typeface="+mn-lt"/>
                <a:ea typeface="+mn-ea"/>
                <a:cs typeface="+mn-cs"/>
              </a:rPr>
              <a:t>	•	OA and warming occur together, but we haven't seen many experiments detailing effects of both on oysters</a:t>
            </a:r>
          </a:p>
          <a:p>
            <a:r>
              <a:rPr lang="en-US" sz="1200" kern="1200" dirty="0" smtClean="0">
                <a:solidFill>
                  <a:schemeClr val="tx1"/>
                </a:solidFill>
                <a:latin typeface="+mn-lt"/>
                <a:ea typeface="+mn-ea"/>
                <a:cs typeface="+mn-cs"/>
              </a:rPr>
              <a:t>	•	we want to understand how combined stressors affect epigenetic and proteomic responses of C. </a:t>
            </a:r>
            <a:r>
              <a:rPr lang="en-US" sz="1200" kern="1200" dirty="0" err="1" smtClean="0">
                <a:solidFill>
                  <a:schemeClr val="tx1"/>
                </a:solidFill>
                <a:latin typeface="+mn-lt"/>
                <a:ea typeface="+mn-ea"/>
                <a:cs typeface="+mn-cs"/>
              </a:rPr>
              <a:t>gigas</a:t>
            </a:r>
            <a:r>
              <a:rPr lang="en-US" sz="1200" kern="1200" dirty="0" smtClean="0">
                <a:solidFill>
                  <a:schemeClr val="tx1"/>
                </a:solidFill>
                <a:latin typeface="+mn-lt"/>
                <a:ea typeface="+mn-ea"/>
                <a:cs typeface="+mn-cs"/>
              </a:rPr>
              <a:t> in wild and lab settings</a:t>
            </a:r>
          </a:p>
          <a:p>
            <a:r>
              <a:rPr lang="en-US" sz="1200" kern="1200" dirty="0" smtClean="0">
                <a:solidFill>
                  <a:schemeClr val="tx1"/>
                </a:solidFill>
                <a:latin typeface="+mn-lt"/>
                <a:ea typeface="+mn-ea"/>
                <a:cs typeface="+mn-cs"/>
              </a:rPr>
              <a:t>	◦	mimic suite of future conditions</a:t>
            </a:r>
          </a:p>
          <a:p>
            <a:r>
              <a:rPr lang="en-US" sz="1200" kern="1200" dirty="0" smtClean="0">
                <a:solidFill>
                  <a:schemeClr val="tx1"/>
                </a:solidFill>
                <a:latin typeface="+mn-lt"/>
                <a:ea typeface="+mn-ea"/>
                <a:cs typeface="+mn-cs"/>
              </a:rPr>
              <a:t>	◦	are epigenetic and proteomic responses stress specific?</a:t>
            </a:r>
          </a:p>
          <a:p>
            <a:r>
              <a:rPr lang="en-US" sz="1200" kern="1200" dirty="0" smtClean="0">
                <a:solidFill>
                  <a:schemeClr val="tx1"/>
                </a:solidFill>
                <a:latin typeface="+mn-lt"/>
                <a:ea typeface="+mn-ea"/>
                <a:cs typeface="+mn-cs"/>
              </a:rPr>
              <a:t>	▪	we think yes</a:t>
            </a:r>
          </a:p>
          <a:p>
            <a:r>
              <a:rPr lang="en-US" sz="1200" kern="1200" dirty="0" smtClean="0">
                <a:solidFill>
                  <a:schemeClr val="tx1"/>
                </a:solidFill>
                <a:latin typeface="+mn-lt"/>
                <a:ea typeface="+mn-ea"/>
                <a:cs typeface="+mn-cs"/>
              </a:rPr>
              <a:t>	◦	try and have lab settings reflect wild conditions as much as possible</a:t>
            </a:r>
          </a:p>
          <a:p>
            <a:r>
              <a:rPr lang="en-US" sz="1200" kern="1200" dirty="0" smtClean="0">
                <a:solidFill>
                  <a:schemeClr val="tx1"/>
                </a:solidFill>
                <a:latin typeface="+mn-lt"/>
                <a:ea typeface="+mn-ea"/>
                <a:cs typeface="+mn-cs"/>
              </a:rPr>
              <a:t>	•	Experimental plan</a:t>
            </a:r>
          </a:p>
          <a:p>
            <a:r>
              <a:rPr lang="en-US" sz="1200" kern="1200" dirty="0" smtClean="0">
                <a:solidFill>
                  <a:schemeClr val="tx1"/>
                </a:solidFill>
                <a:latin typeface="+mn-lt"/>
                <a:ea typeface="+mn-ea"/>
                <a:cs typeface="+mn-cs"/>
              </a:rPr>
              <a:t>	•	-DNR collaboration: wild setting, exploratory study</a:t>
            </a:r>
          </a:p>
          <a:p>
            <a:r>
              <a:rPr lang="en-US" sz="1200" kern="1200" dirty="0" smtClean="0">
                <a:solidFill>
                  <a:schemeClr val="tx1"/>
                </a:solidFill>
                <a:latin typeface="+mn-lt"/>
                <a:ea typeface="+mn-ea"/>
                <a:cs typeface="+mn-cs"/>
              </a:rPr>
              <a:t>	•	- 2 rounds, 5 different sites (show map), eelgrass vs. bare</a:t>
            </a:r>
          </a:p>
          <a:p>
            <a:r>
              <a:rPr lang="en-US" sz="1200" kern="1200" dirty="0" smtClean="0">
                <a:solidFill>
                  <a:schemeClr val="tx1"/>
                </a:solidFill>
                <a:latin typeface="+mn-lt"/>
                <a:ea typeface="+mn-ea"/>
                <a:cs typeface="+mn-cs"/>
              </a:rPr>
              <a:t>	•	- epigenetic and proteomic analysis</a:t>
            </a:r>
          </a:p>
          <a:p>
            <a:r>
              <a:rPr lang="en-US" sz="1200" kern="1200" dirty="0" smtClean="0">
                <a:solidFill>
                  <a:schemeClr val="tx1"/>
                </a:solidFill>
                <a:latin typeface="+mn-lt"/>
                <a:ea typeface="+mn-ea"/>
                <a:cs typeface="+mn-cs"/>
              </a:rPr>
              <a:t>	◦	use DNR results to inform lab experiment, mechanistic study</a:t>
            </a:r>
          </a:p>
          <a:p>
            <a:r>
              <a:rPr lang="en-US" sz="1200" kern="1200" dirty="0" smtClean="0">
                <a:solidFill>
                  <a:schemeClr val="tx1"/>
                </a:solidFill>
                <a:latin typeface="+mn-lt"/>
                <a:ea typeface="+mn-ea"/>
                <a:cs typeface="+mn-cs"/>
              </a:rPr>
              <a:t>	▪	controlled temp/pH based on environmental data, predictions of future conditions</a:t>
            </a:r>
          </a:p>
          <a:p>
            <a:r>
              <a:rPr lang="en-US" sz="1200" kern="1200" dirty="0" smtClean="0">
                <a:solidFill>
                  <a:schemeClr val="tx1"/>
                </a:solidFill>
                <a:latin typeface="+mn-lt"/>
                <a:ea typeface="+mn-ea"/>
                <a:cs typeface="+mn-cs"/>
              </a:rPr>
              <a:t>	▪	epigenetic and proteomic analysis</a:t>
            </a:r>
          </a:p>
          <a:p>
            <a:r>
              <a:rPr lang="en-US" sz="1200" kern="1200" dirty="0" smtClean="0">
                <a:solidFill>
                  <a:schemeClr val="tx1"/>
                </a:solidFill>
                <a:latin typeface="+mn-lt"/>
                <a:ea typeface="+mn-ea"/>
                <a:cs typeface="+mn-cs"/>
              </a:rPr>
              <a:t>	•	example of how epigenetic/proteomic analysis works (possibly using my class project?)</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Diagram explaining experimental methods</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11</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Hypotheses</a:t>
            </a:r>
          </a:p>
          <a:p>
            <a:r>
              <a:rPr lang="en-US" dirty="0" smtClean="0"/>
              <a:t>Potential timeline</a:t>
            </a:r>
          </a:p>
          <a:p>
            <a:r>
              <a:rPr lang="en-US" dirty="0" smtClean="0"/>
              <a:t>Talk</a:t>
            </a:r>
            <a:r>
              <a:rPr lang="en-US" baseline="0" dirty="0" smtClean="0"/>
              <a:t> about how it can be used to inform this really cool lab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12</a:t>
            </a:fld>
            <a:endParaRPr lang="en-US"/>
          </a:p>
        </p:txBody>
      </p:sp>
    </p:spTree>
    <p:extLst>
      <p:ext uri="{BB962C8B-B14F-4D97-AF65-F5344CB8AC3E}">
        <p14:creationId xmlns:p14="http://schemas.microsoft.com/office/powerpoint/2010/main" val="3655140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Oysters are important species in the Puget Sound region, as they provide crucial ecosystem services and are the basis for several aquaculture operations. Like many other marine calcifiers, oysters are potentially endangered by climate change. Increasingly acidified waters pose a threat to larval development and degrade adult shells. Wild oysters also face a second threat: ocean warming. However, there is a limited set of experiments studying oysters’ response to multiple stressors that mimic the suite of conditions experienced in the wild. We propose a study to examine the physiological effects of multiple stressors — acidification and warming — in both wild and controlled lab settings. Collaborating with the Department of Natural Resources, we will first assess differences in protein expression in the Pacific Oyster, </a:t>
            </a:r>
            <a:r>
              <a:rPr lang="en-US" sz="1200" i="1" kern="1200" dirty="0" err="1" smtClean="0">
                <a:solidFill>
                  <a:schemeClr val="tx1"/>
                </a:solidFill>
                <a:latin typeface="+mn-lt"/>
                <a:ea typeface="+mn-ea"/>
                <a:cs typeface="+mn-cs"/>
              </a:rPr>
              <a:t>Crassostrea</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gigas</a:t>
            </a:r>
            <a:r>
              <a:rPr lang="en-US" sz="1200" i="0" kern="1200" dirty="0" smtClean="0">
                <a:solidFill>
                  <a:schemeClr val="tx1"/>
                </a:solidFill>
                <a:latin typeface="+mn-lt"/>
                <a:ea typeface="+mn-ea"/>
                <a:cs typeface="+mn-cs"/>
              </a:rPr>
              <a:t>, in different study sites in and around the Puget Sound. We will then use these results to inform a controlled lab experiment that examines the underlying epigenetic processes influencing protein expression under varying conditions.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	Introduction to oysters in PNW</a:t>
            </a:r>
          </a:p>
          <a:p>
            <a:r>
              <a:rPr lang="en-US" sz="1200" kern="1200" dirty="0" smtClean="0">
                <a:solidFill>
                  <a:schemeClr val="tx1"/>
                </a:solidFill>
                <a:latin typeface="+mn-lt"/>
                <a:ea typeface="+mn-ea"/>
                <a:cs typeface="+mn-cs"/>
              </a:rPr>
              <a:t>	◦	list problems facing oysters</a:t>
            </a:r>
          </a:p>
          <a:p>
            <a:r>
              <a:rPr lang="en-US" sz="1200" kern="1200" dirty="0" smtClean="0">
                <a:solidFill>
                  <a:schemeClr val="tx1"/>
                </a:solidFill>
                <a:latin typeface="+mn-lt"/>
                <a:ea typeface="+mn-ea"/>
                <a:cs typeface="+mn-cs"/>
              </a:rPr>
              <a:t>	◦	we're focusing on OA and warming</a:t>
            </a:r>
          </a:p>
          <a:p>
            <a:r>
              <a:rPr lang="en-US" sz="1200" kern="1200" dirty="0" smtClean="0">
                <a:solidFill>
                  <a:schemeClr val="tx1"/>
                </a:solidFill>
                <a:latin typeface="+mn-lt"/>
                <a:ea typeface="+mn-ea"/>
                <a:cs typeface="+mn-cs"/>
              </a:rPr>
              <a:t>	•	OA and warming occur together, but we haven't seen many experiments detailing effects of both on oysters</a:t>
            </a:r>
          </a:p>
          <a:p>
            <a:r>
              <a:rPr lang="en-US" sz="1200" kern="1200" dirty="0" smtClean="0">
                <a:solidFill>
                  <a:schemeClr val="tx1"/>
                </a:solidFill>
                <a:latin typeface="+mn-lt"/>
                <a:ea typeface="+mn-ea"/>
                <a:cs typeface="+mn-cs"/>
              </a:rPr>
              <a:t>	•	we want to understand how combined stressors affect epigenetic and proteomic responses of C. </a:t>
            </a:r>
            <a:r>
              <a:rPr lang="en-US" sz="1200" kern="1200" dirty="0" err="1" smtClean="0">
                <a:solidFill>
                  <a:schemeClr val="tx1"/>
                </a:solidFill>
                <a:latin typeface="+mn-lt"/>
                <a:ea typeface="+mn-ea"/>
                <a:cs typeface="+mn-cs"/>
              </a:rPr>
              <a:t>gigas</a:t>
            </a:r>
            <a:r>
              <a:rPr lang="en-US" sz="1200" kern="1200" dirty="0" smtClean="0">
                <a:solidFill>
                  <a:schemeClr val="tx1"/>
                </a:solidFill>
                <a:latin typeface="+mn-lt"/>
                <a:ea typeface="+mn-ea"/>
                <a:cs typeface="+mn-cs"/>
              </a:rPr>
              <a:t> in wild and lab settings</a:t>
            </a:r>
          </a:p>
          <a:p>
            <a:r>
              <a:rPr lang="en-US" sz="1200" kern="1200" dirty="0" smtClean="0">
                <a:solidFill>
                  <a:schemeClr val="tx1"/>
                </a:solidFill>
                <a:latin typeface="+mn-lt"/>
                <a:ea typeface="+mn-ea"/>
                <a:cs typeface="+mn-cs"/>
              </a:rPr>
              <a:t>	◦	mimic suite of future conditions</a:t>
            </a:r>
          </a:p>
          <a:p>
            <a:r>
              <a:rPr lang="en-US" sz="1200" kern="1200" dirty="0" smtClean="0">
                <a:solidFill>
                  <a:schemeClr val="tx1"/>
                </a:solidFill>
                <a:latin typeface="+mn-lt"/>
                <a:ea typeface="+mn-ea"/>
                <a:cs typeface="+mn-cs"/>
              </a:rPr>
              <a:t>	◦	are epigenetic and proteomic responses stress specific?</a:t>
            </a:r>
          </a:p>
          <a:p>
            <a:r>
              <a:rPr lang="en-US" sz="1200" kern="1200" dirty="0" smtClean="0">
                <a:solidFill>
                  <a:schemeClr val="tx1"/>
                </a:solidFill>
                <a:latin typeface="+mn-lt"/>
                <a:ea typeface="+mn-ea"/>
                <a:cs typeface="+mn-cs"/>
              </a:rPr>
              <a:t>	▪	we think yes</a:t>
            </a:r>
          </a:p>
          <a:p>
            <a:r>
              <a:rPr lang="en-US" sz="1200" kern="1200" dirty="0" smtClean="0">
                <a:solidFill>
                  <a:schemeClr val="tx1"/>
                </a:solidFill>
                <a:latin typeface="+mn-lt"/>
                <a:ea typeface="+mn-ea"/>
                <a:cs typeface="+mn-cs"/>
              </a:rPr>
              <a:t>	◦	try and have lab settings reflect wild conditions as much as possible</a:t>
            </a:r>
          </a:p>
          <a:p>
            <a:r>
              <a:rPr lang="en-US" sz="1200" kern="1200" dirty="0" smtClean="0">
                <a:solidFill>
                  <a:schemeClr val="tx1"/>
                </a:solidFill>
                <a:latin typeface="+mn-lt"/>
                <a:ea typeface="+mn-ea"/>
                <a:cs typeface="+mn-cs"/>
              </a:rPr>
              <a:t>	•	Experimental plan</a:t>
            </a:r>
          </a:p>
          <a:p>
            <a:r>
              <a:rPr lang="en-US" sz="1200" kern="1200" dirty="0" smtClean="0">
                <a:solidFill>
                  <a:schemeClr val="tx1"/>
                </a:solidFill>
                <a:latin typeface="+mn-lt"/>
                <a:ea typeface="+mn-ea"/>
                <a:cs typeface="+mn-cs"/>
              </a:rPr>
              <a:t>	•	-DNR collaboration: wild setting, exploratory study</a:t>
            </a:r>
          </a:p>
          <a:p>
            <a:r>
              <a:rPr lang="en-US" sz="1200" kern="1200" dirty="0" smtClean="0">
                <a:solidFill>
                  <a:schemeClr val="tx1"/>
                </a:solidFill>
                <a:latin typeface="+mn-lt"/>
                <a:ea typeface="+mn-ea"/>
                <a:cs typeface="+mn-cs"/>
              </a:rPr>
              <a:t>	•	- 2 rounds, 5 different sites (show map), eelgrass vs. bare</a:t>
            </a:r>
          </a:p>
          <a:p>
            <a:r>
              <a:rPr lang="en-US" sz="1200" kern="1200" dirty="0" smtClean="0">
                <a:solidFill>
                  <a:schemeClr val="tx1"/>
                </a:solidFill>
                <a:latin typeface="+mn-lt"/>
                <a:ea typeface="+mn-ea"/>
                <a:cs typeface="+mn-cs"/>
              </a:rPr>
              <a:t>	•	- epigenetic and proteomic analysis</a:t>
            </a:r>
          </a:p>
          <a:p>
            <a:r>
              <a:rPr lang="en-US" sz="1200" kern="1200" dirty="0" smtClean="0">
                <a:solidFill>
                  <a:schemeClr val="tx1"/>
                </a:solidFill>
                <a:latin typeface="+mn-lt"/>
                <a:ea typeface="+mn-ea"/>
                <a:cs typeface="+mn-cs"/>
              </a:rPr>
              <a:t>	◦	use DNR results to inform lab experiment, mechanistic study</a:t>
            </a:r>
          </a:p>
          <a:p>
            <a:r>
              <a:rPr lang="en-US" sz="1200" kern="1200" dirty="0" smtClean="0">
                <a:solidFill>
                  <a:schemeClr val="tx1"/>
                </a:solidFill>
                <a:latin typeface="+mn-lt"/>
                <a:ea typeface="+mn-ea"/>
                <a:cs typeface="+mn-cs"/>
              </a:rPr>
              <a:t>	▪	controlled temp/pH based on environmental data, predictions of future conditions</a:t>
            </a:r>
          </a:p>
          <a:p>
            <a:r>
              <a:rPr lang="en-US" sz="1200" kern="1200" dirty="0" smtClean="0">
                <a:solidFill>
                  <a:schemeClr val="tx1"/>
                </a:solidFill>
                <a:latin typeface="+mn-lt"/>
                <a:ea typeface="+mn-ea"/>
                <a:cs typeface="+mn-cs"/>
              </a:rPr>
              <a:t>	▪	epigenetic and proteomic analysis</a:t>
            </a:r>
          </a:p>
          <a:p>
            <a:r>
              <a:rPr lang="en-US" sz="1200" kern="1200" dirty="0" smtClean="0">
                <a:solidFill>
                  <a:schemeClr val="tx1"/>
                </a:solidFill>
                <a:latin typeface="+mn-lt"/>
                <a:ea typeface="+mn-ea"/>
                <a:cs typeface="+mn-cs"/>
              </a:rPr>
              <a:t>	•	example of how epigenetic/proteomic analysis works (possibly using my class project?)</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13</a:t>
            </a:fld>
            <a:endParaRPr lang="en-US"/>
          </a:p>
        </p:txBody>
      </p:sp>
    </p:spTree>
    <p:extLst>
      <p:ext uri="{BB962C8B-B14F-4D97-AF65-F5344CB8AC3E}">
        <p14:creationId xmlns:p14="http://schemas.microsoft.com/office/powerpoint/2010/main" val="3102179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Aside</a:t>
            </a:r>
            <a:r>
              <a:rPr lang="en-US" baseline="0" dirty="0" smtClean="0"/>
              <a:t> from being important in aquaculture (cite some really cool statistics), oysters have a crucial role in the ecosystem</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3</a:t>
            </a:fld>
            <a:endParaRPr lang="en-US"/>
          </a:p>
        </p:txBody>
      </p:sp>
    </p:spTree>
    <p:extLst>
      <p:ext uri="{BB962C8B-B14F-4D97-AF65-F5344CB8AC3E}">
        <p14:creationId xmlns:p14="http://schemas.microsoft.com/office/powerpoint/2010/main" val="70380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several studies have shown the deleterious effects of climate</a:t>
            </a:r>
            <a:r>
              <a:rPr lang="en-US" baseline="0" dirty="0" smtClean="0"/>
              <a:t> change and </a:t>
            </a:r>
            <a:r>
              <a:rPr lang="en-US" baseline="0" dirty="0" err="1" smtClean="0"/>
              <a:t>oa</a:t>
            </a:r>
            <a:r>
              <a:rPr lang="en-US" baseline="0" dirty="0" smtClean="0"/>
              <a:t> on oyster larvae/marine calcifiers, adults are also affected</a:t>
            </a:r>
          </a:p>
          <a:p>
            <a:r>
              <a:rPr lang="en-US" baseline="0" dirty="0" smtClean="0"/>
              <a:t>Remake diagram</a:t>
            </a:r>
          </a:p>
          <a:p>
            <a:r>
              <a:rPr lang="en-US" baseline="0" dirty="0" smtClean="0"/>
              <a:t>Give examples of studies</a:t>
            </a:r>
          </a:p>
        </p:txBody>
      </p:sp>
      <p:sp>
        <p:nvSpPr>
          <p:cNvPr id="4" name="Slide Number Placeholder 3"/>
          <p:cNvSpPr>
            <a:spLocks noGrp="1"/>
          </p:cNvSpPr>
          <p:nvPr>
            <p:ph type="sldNum" sz="quarter" idx="10"/>
          </p:nvPr>
        </p:nvSpPr>
        <p:spPr/>
        <p:txBody>
          <a:bodyPr/>
          <a:lstStyle/>
          <a:p>
            <a:fld id="{84596E1D-A0BD-1E4E-9325-6E8D3C1CF609}" type="slidenum">
              <a:rPr lang="en-US" smtClean="0"/>
              <a:t>4</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about phenomenon</a:t>
            </a:r>
          </a:p>
          <a:p>
            <a:r>
              <a:rPr lang="en-US" baseline="0" dirty="0" smtClean="0"/>
              <a:t>Studies with temperature on oysters</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5</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DNR sample sites and basic experimental </a:t>
            </a:r>
            <a:r>
              <a:rPr lang="en-US" baseline="0" dirty="0" smtClean="0"/>
              <a:t>overview</a:t>
            </a:r>
          </a:p>
          <a:p>
            <a:r>
              <a:rPr lang="en-US" baseline="0" dirty="0" smtClean="0"/>
              <a:t>DNR has been studying eelgrass since [insert time here]</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6</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Diagram explaining experimental methods</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7</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Preliminary graphs/photos of water chemistry analysis</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8</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Hypothesis about the following relationships based on water chemistry, temperature differentials, pH differentials, etc</a:t>
            </a:r>
            <a:r>
              <a:rPr lang="en-US" dirty="0" smtClean="0"/>
              <a:t>.</a:t>
            </a:r>
          </a:p>
          <a:p>
            <a:r>
              <a:rPr lang="en-US" dirty="0" smtClean="0"/>
              <a:t>Make more specific with different</a:t>
            </a:r>
            <a:r>
              <a:rPr lang="en-US" baseline="0" dirty="0" smtClean="0"/>
              <a:t> protein names</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9</a:t>
            </a:fld>
            <a:endParaRPr lang="en-US"/>
          </a:p>
        </p:txBody>
      </p:sp>
    </p:spTree>
    <p:extLst>
      <p:ext uri="{BB962C8B-B14F-4D97-AF65-F5344CB8AC3E}">
        <p14:creationId xmlns:p14="http://schemas.microsoft.com/office/powerpoint/2010/main" val="3429676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these hypotheses,</a:t>
            </a:r>
            <a:r>
              <a:rPr lang="en-US" baseline="0" dirty="0" smtClean="0"/>
              <a:t> we’ll use these analytical methods</a:t>
            </a:r>
            <a:endParaRPr lang="en-US" dirty="0" smtClean="0"/>
          </a:p>
          <a:p>
            <a:r>
              <a:rPr lang="en-US" dirty="0" smtClean="0"/>
              <a:t>Diagram </a:t>
            </a:r>
            <a:r>
              <a:rPr lang="en-US" dirty="0" smtClean="0"/>
              <a:t>of workflow </a:t>
            </a:r>
            <a:r>
              <a:rPr lang="en-US" dirty="0" smtClean="0">
                <a:sym typeface="Wingdings"/>
              </a:rPr>
              <a:t> what analytical outputs</a:t>
            </a:r>
            <a:r>
              <a:rPr lang="en-US" baseline="0" dirty="0" smtClean="0">
                <a:sym typeface="Wingdings"/>
              </a:rPr>
              <a:t> are inputs for other programs?</a:t>
            </a:r>
            <a:endParaRPr lang="en-US" dirty="0"/>
          </a:p>
        </p:txBody>
      </p:sp>
      <p:sp>
        <p:nvSpPr>
          <p:cNvPr id="4" name="Slide Number Placeholder 3"/>
          <p:cNvSpPr>
            <a:spLocks noGrp="1"/>
          </p:cNvSpPr>
          <p:nvPr>
            <p:ph type="sldNum" sz="quarter" idx="10"/>
          </p:nvPr>
        </p:nvSpPr>
        <p:spPr/>
        <p:txBody>
          <a:bodyPr/>
          <a:lstStyle/>
          <a:p>
            <a:fld id="{84596E1D-A0BD-1E4E-9325-6E8D3C1CF609}" type="slidenum">
              <a:rPr lang="en-US" smtClean="0"/>
              <a:t>10</a:t>
            </a:fld>
            <a:endParaRPr lang="en-US"/>
          </a:p>
        </p:txBody>
      </p:sp>
    </p:spTree>
    <p:extLst>
      <p:ext uri="{BB962C8B-B14F-4D97-AF65-F5344CB8AC3E}">
        <p14:creationId xmlns:p14="http://schemas.microsoft.com/office/powerpoint/2010/main" val="342967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321282"/>
            <a:ext cx="3427413" cy="393321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0" y="2321282"/>
            <a:ext cx="4572000" cy="394235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2"/>
            <a:ext cx="7988300" cy="2985247"/>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Click icon to add picture</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Click icon to add picture</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831876"/>
            <a:ext cx="8913813" cy="914400"/>
          </a:xfrm>
        </p:spPr>
        <p:txBody>
          <a:bodyPr/>
          <a:lstStyle/>
          <a:p>
            <a:r>
              <a:rPr lang="en-US" smtClean="0"/>
              <a:t>Click to edit Master title style</a:t>
            </a:r>
            <a:endParaRPr/>
          </a:p>
        </p:txBody>
      </p:sp>
      <p:sp>
        <p:nvSpPr>
          <p:cNvPr id="3" name="Content Placeholder 2"/>
          <p:cNvSpPr>
            <a:spLocks noGrp="1"/>
          </p:cNvSpPr>
          <p:nvPr>
            <p:ph idx="1"/>
          </p:nvPr>
        </p:nvSpPr>
        <p:spPr>
          <a:xfrm>
            <a:off x="1114424" y="2116892"/>
            <a:ext cx="7610476" cy="4149437"/>
          </a:xfrm>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70FAA508-F0CD-46EA-95FB-26B559A0B5D9}"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178302"/>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226518"/>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5147534" y="2178302"/>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226518"/>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a:xfrm>
            <a:off x="6580094" y="188259"/>
            <a:ext cx="2133600" cy="365125"/>
          </a:xfrm>
        </p:spPr>
        <p:txBody>
          <a:bodyPr/>
          <a:lstStyle/>
          <a:p>
            <a:fld id="{70FAA508-F0CD-46EA-95FB-26B559A0B5D9}" type="datetimeFigureOut">
              <a:rPr lang="en-US" smtClean="0"/>
              <a:t>11/7/16</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4A822907-8A9D-4F6B-98F6-913902AD56B5}" type="slidenum">
              <a:rPr lang="en-US" smtClean="0"/>
              <a:t>‹#›</a:t>
            </a:fld>
            <a:endParaRPr lang="en-US"/>
          </a:p>
        </p:txBody>
      </p:sp>
      <p:cxnSp>
        <p:nvCxnSpPr>
          <p:cNvPr id="15" name="Straight Connector 14"/>
          <p:cNvCxnSpPr/>
          <p:nvPr/>
        </p:nvCxnSpPr>
        <p:spPr>
          <a:xfrm>
            <a:off x="1212028" y="3065154"/>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3065154"/>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0FAA508-F0CD-46EA-95FB-26B559A0B5D9}" type="datetimeFigureOut">
              <a:rPr lang="en-US" smtClean="0"/>
              <a:t>11/7/16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FAA508-F0CD-46EA-95FB-26B559A0B5D9}" type="datetimeFigureOut">
              <a:rPr lang="en-US" smtClean="0"/>
              <a:t>11/7/16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350480"/>
            <a:ext cx="3566160" cy="3926496"/>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00952" y="2350479"/>
            <a:ext cx="3566160" cy="3913159"/>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70FAA508-F0CD-46EA-95FB-26B559A0B5D9}" type="datetimeFigureOut">
              <a:rPr lang="en-US" smtClean="0"/>
              <a:t>11/7/16</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4A822907-8A9D-4F6B-98F6-913902AD56B5}"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tif"/><Relationship Id="rId4" Type="http://schemas.openxmlformats.org/officeDocument/2006/relationships/image" Target="../media/image10.tif"/><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jpg"/><Relationship Id="rId5" Type="http://schemas.openxmlformats.org/officeDocument/2006/relationships/image" Target="../media/image7.gi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1703951"/>
            <a:ext cx="8915400" cy="2877425"/>
          </a:xfrm>
        </p:spPr>
        <p:txBody>
          <a:bodyPr>
            <a:noAutofit/>
          </a:bodyPr>
          <a:lstStyle/>
          <a:p>
            <a:r>
              <a:rPr lang="en-US" sz="4000" b="1" dirty="0" smtClean="0">
                <a:latin typeface="Encode Sans Normal"/>
                <a:cs typeface="Encode Sans Normal"/>
              </a:rPr>
              <a:t>Characterizing Physiological Effects of Multiple Stressors on </a:t>
            </a:r>
            <a:r>
              <a:rPr lang="en-US" sz="4000" b="1" i="1" dirty="0" err="1" smtClean="0">
                <a:latin typeface="Encode Sans Normal"/>
                <a:cs typeface="Encode Sans Normal"/>
              </a:rPr>
              <a:t>Crassostrea</a:t>
            </a:r>
            <a:r>
              <a:rPr lang="en-US" sz="4000" b="1" i="1" dirty="0" smtClean="0">
                <a:latin typeface="Encode Sans Normal"/>
                <a:cs typeface="Encode Sans Normal"/>
              </a:rPr>
              <a:t> </a:t>
            </a:r>
            <a:r>
              <a:rPr lang="en-US" sz="4000" b="1" i="1" dirty="0" err="1" smtClean="0">
                <a:latin typeface="Encode Sans Normal"/>
                <a:cs typeface="Encode Sans Normal"/>
              </a:rPr>
              <a:t>Gigas</a:t>
            </a:r>
            <a:r>
              <a:rPr lang="en-US" sz="4000" b="1" dirty="0" smtClean="0">
                <a:latin typeface="Encode Sans Normal"/>
                <a:cs typeface="Encode Sans Normal"/>
              </a:rPr>
              <a:t> in </a:t>
            </a:r>
            <a:r>
              <a:rPr lang="en-US" sz="4000" b="1" dirty="0">
                <a:latin typeface="Encode Sans Normal"/>
                <a:cs typeface="Encode Sans Normal"/>
              </a:rPr>
              <a:t>a</a:t>
            </a:r>
            <a:r>
              <a:rPr lang="en-US" sz="4000" b="1" dirty="0" smtClean="0">
                <a:latin typeface="Encode Sans Normal"/>
                <a:cs typeface="Encode Sans Normal"/>
              </a:rPr>
              <a:t> </a:t>
            </a:r>
            <a:br>
              <a:rPr lang="en-US" sz="4000" b="1" dirty="0" smtClean="0">
                <a:latin typeface="Encode Sans Normal"/>
                <a:cs typeface="Encode Sans Normal"/>
              </a:rPr>
            </a:br>
            <a:r>
              <a:rPr lang="en-US" sz="4000" b="1" dirty="0" smtClean="0">
                <a:latin typeface="Encode Sans Normal"/>
                <a:cs typeface="Encode Sans Normal"/>
              </a:rPr>
              <a:t>Wild Setting</a:t>
            </a:r>
            <a:endParaRPr lang="en-US" sz="4000" b="1" dirty="0">
              <a:latin typeface="Encode Sans Normal"/>
              <a:cs typeface="Encode Sans Normal"/>
            </a:endParaRPr>
          </a:p>
        </p:txBody>
      </p:sp>
      <p:sp>
        <p:nvSpPr>
          <p:cNvPr id="3" name="Subtitle 2"/>
          <p:cNvSpPr>
            <a:spLocks noGrp="1"/>
          </p:cNvSpPr>
          <p:nvPr>
            <p:ph type="subTitle" idx="1"/>
          </p:nvPr>
        </p:nvSpPr>
        <p:spPr>
          <a:xfrm>
            <a:off x="914400" y="4581377"/>
            <a:ext cx="8229600" cy="1037883"/>
          </a:xfrm>
        </p:spPr>
        <p:txBody>
          <a:bodyPr/>
          <a:lstStyle/>
          <a:p>
            <a:pPr>
              <a:lnSpc>
                <a:spcPct val="50000"/>
              </a:lnSpc>
            </a:pPr>
            <a:endParaRPr lang="en-US" dirty="0"/>
          </a:p>
        </p:txBody>
      </p:sp>
      <p:sp>
        <p:nvSpPr>
          <p:cNvPr id="4" name="TextBox 3"/>
          <p:cNvSpPr txBox="1"/>
          <p:nvPr/>
        </p:nvSpPr>
        <p:spPr>
          <a:xfrm>
            <a:off x="5496319" y="4647705"/>
            <a:ext cx="2849232" cy="923330"/>
          </a:xfrm>
          <a:prstGeom prst="rect">
            <a:avLst/>
          </a:prstGeom>
          <a:noFill/>
        </p:spPr>
        <p:txBody>
          <a:bodyPr wrap="square" rtlCol="0">
            <a:spAutoFit/>
          </a:bodyPr>
          <a:lstStyle/>
          <a:p>
            <a:pPr algn="r"/>
            <a:r>
              <a:rPr lang="en-US" dirty="0" smtClean="0">
                <a:solidFill>
                  <a:schemeClr val="tx1">
                    <a:lumMod val="75000"/>
                    <a:lumOff val="25000"/>
                  </a:schemeClr>
                </a:solidFill>
              </a:rPr>
              <a:t>Yaamini Venkataraman</a:t>
            </a:r>
          </a:p>
          <a:p>
            <a:pPr algn="r"/>
            <a:r>
              <a:rPr lang="en-US" dirty="0" smtClean="0">
                <a:solidFill>
                  <a:schemeClr val="tx1">
                    <a:lumMod val="75000"/>
                    <a:lumOff val="25000"/>
                  </a:schemeClr>
                </a:solidFill>
              </a:rPr>
              <a:t>Roberts Lab</a:t>
            </a:r>
          </a:p>
          <a:p>
            <a:pPr algn="r"/>
            <a:r>
              <a:rPr lang="en-US" dirty="0" smtClean="0">
                <a:solidFill>
                  <a:schemeClr val="tx1">
                    <a:lumMod val="75000"/>
                    <a:lumOff val="25000"/>
                  </a:schemeClr>
                </a:solidFill>
              </a:rPr>
              <a:t>November 17, 2016</a:t>
            </a:r>
            <a:endParaRPr lang="en-US" dirty="0">
              <a:solidFill>
                <a:schemeClr val="tx1">
                  <a:lumMod val="75000"/>
                  <a:lumOff val="25000"/>
                </a:schemeClr>
              </a:solidFill>
            </a:endParaRPr>
          </a:p>
        </p:txBody>
      </p:sp>
    </p:spTree>
    <p:extLst>
      <p:ext uri="{BB962C8B-B14F-4D97-AF65-F5344CB8AC3E}">
        <p14:creationId xmlns:p14="http://schemas.microsoft.com/office/powerpoint/2010/main" val="369653851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Proposed Analyses</a:t>
            </a:r>
            <a:endParaRPr lang="en-US" sz="4600" b="1" dirty="0"/>
          </a:p>
        </p:txBody>
      </p:sp>
      <p:grpSp>
        <p:nvGrpSpPr>
          <p:cNvPr id="5" name="Group 4"/>
          <p:cNvGrpSpPr/>
          <p:nvPr/>
        </p:nvGrpSpPr>
        <p:grpSpPr>
          <a:xfrm>
            <a:off x="1390812" y="1778539"/>
            <a:ext cx="1785613" cy="768380"/>
            <a:chOff x="2166758" y="5009133"/>
            <a:chExt cx="1785613" cy="768380"/>
          </a:xfrm>
        </p:grpSpPr>
        <p:sp>
          <p:nvSpPr>
            <p:cNvPr id="6" name="TextBox 5"/>
            <p:cNvSpPr txBox="1"/>
            <p:nvPr/>
          </p:nvSpPr>
          <p:spPr>
            <a:xfrm>
              <a:off x="2166758" y="5056758"/>
              <a:ext cx="1785613" cy="646331"/>
            </a:xfrm>
            <a:prstGeom prst="rect">
              <a:avLst/>
            </a:prstGeom>
            <a:noFill/>
          </p:spPr>
          <p:txBody>
            <a:bodyPr wrap="square" rtlCol="0">
              <a:spAutoFit/>
            </a:bodyPr>
            <a:lstStyle/>
            <a:p>
              <a:pPr algn="ctr"/>
              <a:r>
                <a:rPr lang="en-US" dirty="0" smtClean="0">
                  <a:solidFill>
                    <a:schemeClr val="tx1">
                      <a:lumMod val="65000"/>
                      <a:lumOff val="35000"/>
                    </a:schemeClr>
                  </a:solidFill>
                </a:rPr>
                <a:t>DNA extraction</a:t>
              </a:r>
              <a:endParaRPr lang="en-US" dirty="0">
                <a:solidFill>
                  <a:schemeClr val="tx1">
                    <a:lumMod val="65000"/>
                    <a:lumOff val="35000"/>
                  </a:schemeClr>
                </a:solidFill>
              </a:endParaRPr>
            </a:p>
          </p:txBody>
        </p:sp>
        <p:sp>
          <p:nvSpPr>
            <p:cNvPr id="7" name="Rounded Rectangle 6"/>
            <p:cNvSpPr/>
            <p:nvPr/>
          </p:nvSpPr>
          <p:spPr>
            <a:xfrm>
              <a:off x="2406802" y="5009133"/>
              <a:ext cx="1325439" cy="76838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8" name="Group 7"/>
          <p:cNvGrpSpPr/>
          <p:nvPr/>
        </p:nvGrpSpPr>
        <p:grpSpPr>
          <a:xfrm>
            <a:off x="5982490" y="1778539"/>
            <a:ext cx="1785613" cy="768380"/>
            <a:chOff x="2198508" y="5777513"/>
            <a:chExt cx="1785613" cy="768380"/>
          </a:xfrm>
        </p:grpSpPr>
        <p:sp>
          <p:nvSpPr>
            <p:cNvPr id="9" name="TextBox 8"/>
            <p:cNvSpPr txBox="1"/>
            <p:nvPr/>
          </p:nvSpPr>
          <p:spPr>
            <a:xfrm>
              <a:off x="2198508" y="5823783"/>
              <a:ext cx="1785613" cy="646331"/>
            </a:xfrm>
            <a:prstGeom prst="rect">
              <a:avLst/>
            </a:prstGeom>
            <a:noFill/>
          </p:spPr>
          <p:txBody>
            <a:bodyPr wrap="square" rtlCol="0">
              <a:spAutoFit/>
            </a:bodyPr>
            <a:lstStyle/>
            <a:p>
              <a:pPr algn="ctr"/>
              <a:r>
                <a:rPr lang="en-US" dirty="0" smtClean="0">
                  <a:solidFill>
                    <a:schemeClr val="tx1">
                      <a:lumMod val="65000"/>
                      <a:lumOff val="35000"/>
                    </a:schemeClr>
                  </a:solidFill>
                </a:rPr>
                <a:t>Protein extraction</a:t>
              </a:r>
              <a:endParaRPr lang="en-US" dirty="0">
                <a:solidFill>
                  <a:schemeClr val="tx1">
                    <a:lumMod val="65000"/>
                    <a:lumOff val="35000"/>
                  </a:schemeClr>
                </a:solidFill>
              </a:endParaRPr>
            </a:p>
          </p:txBody>
        </p:sp>
        <p:sp>
          <p:nvSpPr>
            <p:cNvPr id="10" name="Rounded Rectangle 9"/>
            <p:cNvSpPr/>
            <p:nvPr/>
          </p:nvSpPr>
          <p:spPr>
            <a:xfrm>
              <a:off x="2428595" y="5777513"/>
              <a:ext cx="1325439" cy="76838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19" name="Left-Up Arrow 18"/>
          <p:cNvSpPr/>
          <p:nvPr/>
        </p:nvSpPr>
        <p:spPr>
          <a:xfrm rot="13500000">
            <a:off x="1528959" y="4628987"/>
            <a:ext cx="1544313" cy="1474817"/>
          </a:xfrm>
          <a:prstGeom prst="leftUpArrow">
            <a:avLst>
              <a:gd name="adj1" fmla="val 11667"/>
              <a:gd name="adj2" fmla="val 17407"/>
              <a:gd name="adj3" fmla="val 252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20" name="Group 19"/>
          <p:cNvGrpSpPr/>
          <p:nvPr/>
        </p:nvGrpSpPr>
        <p:grpSpPr>
          <a:xfrm>
            <a:off x="2657152" y="5665439"/>
            <a:ext cx="1785613" cy="768380"/>
            <a:chOff x="2166758" y="5009133"/>
            <a:chExt cx="1785613" cy="768380"/>
          </a:xfrm>
        </p:grpSpPr>
        <p:sp>
          <p:nvSpPr>
            <p:cNvPr id="21" name="TextBox 20"/>
            <p:cNvSpPr txBox="1"/>
            <p:nvPr/>
          </p:nvSpPr>
          <p:spPr>
            <a:xfrm>
              <a:off x="2166758" y="5056758"/>
              <a:ext cx="1785613" cy="646331"/>
            </a:xfrm>
            <a:prstGeom prst="rect">
              <a:avLst/>
            </a:prstGeom>
            <a:noFill/>
          </p:spPr>
          <p:txBody>
            <a:bodyPr wrap="square" rtlCol="0">
              <a:spAutoFit/>
            </a:bodyPr>
            <a:lstStyle/>
            <a:p>
              <a:pPr algn="ctr"/>
              <a:r>
                <a:rPr lang="en-US" dirty="0" smtClean="0">
                  <a:solidFill>
                    <a:schemeClr val="tx1">
                      <a:lumMod val="65000"/>
                      <a:lumOff val="35000"/>
                    </a:schemeClr>
                  </a:solidFill>
                </a:rPr>
                <a:t>Epigenetic variation</a:t>
              </a:r>
              <a:endParaRPr lang="en-US" dirty="0">
                <a:solidFill>
                  <a:schemeClr val="tx1">
                    <a:lumMod val="65000"/>
                    <a:lumOff val="35000"/>
                  </a:schemeClr>
                </a:solidFill>
              </a:endParaRPr>
            </a:p>
          </p:txBody>
        </p:sp>
        <p:sp>
          <p:nvSpPr>
            <p:cNvPr id="22" name="Rounded Rectangle 21"/>
            <p:cNvSpPr/>
            <p:nvPr/>
          </p:nvSpPr>
          <p:spPr>
            <a:xfrm>
              <a:off x="2406802" y="5009133"/>
              <a:ext cx="1325439" cy="76838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23" name="Group 22"/>
          <p:cNvGrpSpPr/>
          <p:nvPr/>
        </p:nvGrpSpPr>
        <p:grpSpPr>
          <a:xfrm>
            <a:off x="174764" y="5665439"/>
            <a:ext cx="1785613" cy="768380"/>
            <a:chOff x="2166758" y="5009133"/>
            <a:chExt cx="1785613" cy="768380"/>
          </a:xfrm>
        </p:grpSpPr>
        <p:sp>
          <p:nvSpPr>
            <p:cNvPr id="24" name="TextBox 23"/>
            <p:cNvSpPr txBox="1"/>
            <p:nvPr/>
          </p:nvSpPr>
          <p:spPr>
            <a:xfrm>
              <a:off x="2166758" y="5056758"/>
              <a:ext cx="1785613" cy="646331"/>
            </a:xfrm>
            <a:prstGeom prst="rect">
              <a:avLst/>
            </a:prstGeom>
            <a:noFill/>
          </p:spPr>
          <p:txBody>
            <a:bodyPr wrap="square" rtlCol="0">
              <a:spAutoFit/>
            </a:bodyPr>
            <a:lstStyle/>
            <a:p>
              <a:pPr algn="ctr"/>
              <a:r>
                <a:rPr lang="en-US" dirty="0" smtClean="0">
                  <a:solidFill>
                    <a:schemeClr val="tx1">
                      <a:lumMod val="65000"/>
                      <a:lumOff val="35000"/>
                    </a:schemeClr>
                  </a:solidFill>
                </a:rPr>
                <a:t>Differential expression</a:t>
              </a:r>
              <a:endParaRPr lang="en-US" dirty="0">
                <a:solidFill>
                  <a:schemeClr val="tx1">
                    <a:lumMod val="65000"/>
                    <a:lumOff val="35000"/>
                  </a:schemeClr>
                </a:solidFill>
              </a:endParaRPr>
            </a:p>
          </p:txBody>
        </p:sp>
        <p:sp>
          <p:nvSpPr>
            <p:cNvPr id="25" name="Rounded Rectangle 24"/>
            <p:cNvSpPr/>
            <p:nvPr/>
          </p:nvSpPr>
          <p:spPr>
            <a:xfrm>
              <a:off x="2406802" y="5009133"/>
              <a:ext cx="1325439" cy="76838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26" name="Group 25"/>
          <p:cNvGrpSpPr/>
          <p:nvPr/>
        </p:nvGrpSpPr>
        <p:grpSpPr>
          <a:xfrm>
            <a:off x="1409399" y="3680974"/>
            <a:ext cx="1785613" cy="768380"/>
            <a:chOff x="2166758" y="5009133"/>
            <a:chExt cx="1785613" cy="768380"/>
          </a:xfrm>
        </p:grpSpPr>
        <p:sp>
          <p:nvSpPr>
            <p:cNvPr id="27" name="TextBox 26"/>
            <p:cNvSpPr txBox="1"/>
            <p:nvPr/>
          </p:nvSpPr>
          <p:spPr>
            <a:xfrm>
              <a:off x="2166758" y="5056758"/>
              <a:ext cx="1785613" cy="646331"/>
            </a:xfrm>
            <a:prstGeom prst="rect">
              <a:avLst/>
            </a:prstGeom>
            <a:noFill/>
          </p:spPr>
          <p:txBody>
            <a:bodyPr wrap="square" rtlCol="0">
              <a:spAutoFit/>
            </a:bodyPr>
            <a:lstStyle/>
            <a:p>
              <a:pPr algn="ctr"/>
              <a:r>
                <a:rPr lang="en-US" dirty="0" smtClean="0">
                  <a:solidFill>
                    <a:schemeClr val="tx1">
                      <a:lumMod val="65000"/>
                      <a:lumOff val="35000"/>
                    </a:schemeClr>
                  </a:solidFill>
                </a:rPr>
                <a:t>Sequence DNA</a:t>
              </a:r>
              <a:endParaRPr lang="en-US" dirty="0">
                <a:solidFill>
                  <a:schemeClr val="tx1">
                    <a:lumMod val="65000"/>
                    <a:lumOff val="35000"/>
                  </a:schemeClr>
                </a:solidFill>
              </a:endParaRPr>
            </a:p>
          </p:txBody>
        </p:sp>
        <p:sp>
          <p:nvSpPr>
            <p:cNvPr id="28" name="Rounded Rectangle 27"/>
            <p:cNvSpPr/>
            <p:nvPr/>
          </p:nvSpPr>
          <p:spPr>
            <a:xfrm>
              <a:off x="2406802" y="5009133"/>
              <a:ext cx="1325439" cy="76838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29" name="Down Arrow 28"/>
          <p:cNvSpPr/>
          <p:nvPr/>
        </p:nvSpPr>
        <p:spPr>
          <a:xfrm>
            <a:off x="2051499" y="2691791"/>
            <a:ext cx="425970" cy="859978"/>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30" name="Group 29"/>
          <p:cNvGrpSpPr/>
          <p:nvPr/>
        </p:nvGrpSpPr>
        <p:grpSpPr>
          <a:xfrm>
            <a:off x="5984685" y="3680974"/>
            <a:ext cx="1785613" cy="768380"/>
            <a:chOff x="2166758" y="5009133"/>
            <a:chExt cx="1785613" cy="768380"/>
          </a:xfrm>
        </p:grpSpPr>
        <p:sp>
          <p:nvSpPr>
            <p:cNvPr id="31" name="TextBox 30"/>
            <p:cNvSpPr txBox="1"/>
            <p:nvPr/>
          </p:nvSpPr>
          <p:spPr>
            <a:xfrm>
              <a:off x="2166758" y="5056758"/>
              <a:ext cx="1785613" cy="646331"/>
            </a:xfrm>
            <a:prstGeom prst="rect">
              <a:avLst/>
            </a:prstGeom>
            <a:noFill/>
          </p:spPr>
          <p:txBody>
            <a:bodyPr wrap="square" rtlCol="0">
              <a:spAutoFit/>
            </a:bodyPr>
            <a:lstStyle/>
            <a:p>
              <a:pPr algn="ctr"/>
              <a:r>
                <a:rPr lang="en-US" dirty="0" smtClean="0">
                  <a:solidFill>
                    <a:schemeClr val="tx1">
                      <a:lumMod val="65000"/>
                      <a:lumOff val="35000"/>
                    </a:schemeClr>
                  </a:solidFill>
                </a:rPr>
                <a:t>Shotgun proteomics</a:t>
              </a:r>
              <a:endParaRPr lang="en-US" dirty="0">
                <a:solidFill>
                  <a:schemeClr val="tx1">
                    <a:lumMod val="65000"/>
                    <a:lumOff val="35000"/>
                  </a:schemeClr>
                </a:solidFill>
              </a:endParaRPr>
            </a:p>
          </p:txBody>
        </p:sp>
        <p:sp>
          <p:nvSpPr>
            <p:cNvPr id="32" name="Rounded Rectangle 31"/>
            <p:cNvSpPr/>
            <p:nvPr/>
          </p:nvSpPr>
          <p:spPr>
            <a:xfrm>
              <a:off x="2406802" y="5009133"/>
              <a:ext cx="1325439" cy="76838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33" name="Down Arrow 32"/>
          <p:cNvSpPr/>
          <p:nvPr/>
        </p:nvSpPr>
        <p:spPr>
          <a:xfrm>
            <a:off x="6626785" y="2691791"/>
            <a:ext cx="425970" cy="859978"/>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34" name="Group 33"/>
          <p:cNvGrpSpPr/>
          <p:nvPr/>
        </p:nvGrpSpPr>
        <p:grpSpPr>
          <a:xfrm>
            <a:off x="5984685" y="5665439"/>
            <a:ext cx="1785613" cy="768380"/>
            <a:chOff x="2166758" y="5009133"/>
            <a:chExt cx="1785613" cy="768380"/>
          </a:xfrm>
        </p:grpSpPr>
        <p:sp>
          <p:nvSpPr>
            <p:cNvPr id="35" name="TextBox 34"/>
            <p:cNvSpPr txBox="1"/>
            <p:nvPr/>
          </p:nvSpPr>
          <p:spPr>
            <a:xfrm>
              <a:off x="2166758" y="5056758"/>
              <a:ext cx="1785613" cy="646331"/>
            </a:xfrm>
            <a:prstGeom prst="rect">
              <a:avLst/>
            </a:prstGeom>
            <a:noFill/>
          </p:spPr>
          <p:txBody>
            <a:bodyPr wrap="square" rtlCol="0">
              <a:spAutoFit/>
            </a:bodyPr>
            <a:lstStyle/>
            <a:p>
              <a:pPr algn="ctr"/>
              <a:r>
                <a:rPr lang="en-US" dirty="0" smtClean="0">
                  <a:solidFill>
                    <a:schemeClr val="tx1">
                      <a:lumMod val="65000"/>
                      <a:lumOff val="35000"/>
                    </a:schemeClr>
                  </a:solidFill>
                </a:rPr>
                <a:t>Targeted proteomics</a:t>
              </a:r>
              <a:endParaRPr lang="en-US" dirty="0">
                <a:solidFill>
                  <a:schemeClr val="tx1">
                    <a:lumMod val="65000"/>
                    <a:lumOff val="35000"/>
                  </a:schemeClr>
                </a:solidFill>
              </a:endParaRPr>
            </a:p>
          </p:txBody>
        </p:sp>
        <p:sp>
          <p:nvSpPr>
            <p:cNvPr id="36" name="Rounded Rectangle 35"/>
            <p:cNvSpPr/>
            <p:nvPr/>
          </p:nvSpPr>
          <p:spPr>
            <a:xfrm>
              <a:off x="2406802" y="5009133"/>
              <a:ext cx="1325439" cy="76838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37" name="Down Arrow 36"/>
          <p:cNvSpPr/>
          <p:nvPr/>
        </p:nvSpPr>
        <p:spPr>
          <a:xfrm>
            <a:off x="6626785" y="4676256"/>
            <a:ext cx="425970" cy="859978"/>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983165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Analysis Example</a:t>
            </a:r>
            <a:endParaRPr lang="en-US" sz="4600" b="1" dirty="0"/>
          </a:p>
        </p:txBody>
      </p:sp>
      <p:sp>
        <p:nvSpPr>
          <p:cNvPr id="3" name="Content Placeholder 2"/>
          <p:cNvSpPr>
            <a:spLocks noGrp="1"/>
          </p:cNvSpPr>
          <p:nvPr>
            <p:ph idx="1"/>
          </p:nvPr>
        </p:nvSpPr>
        <p:spPr/>
        <p:txBody>
          <a:bodyPr>
            <a:normAutofit fontScale="77500" lnSpcReduction="20000"/>
          </a:bodyPr>
          <a:lstStyle/>
          <a:p>
            <a:r>
              <a:rPr lang="en-US" sz="6600" dirty="0" smtClean="0"/>
              <a:t> </a:t>
            </a:r>
            <a:r>
              <a:rPr lang="en-US" sz="6600" dirty="0" smtClean="0"/>
              <a:t>SCREENSHOT OF DNA METHYLATION/SOME OTHER REALLY COOL VISUALLY APEALING ANALYSIS GOES HERE!!!!!!!!!!!!!!!</a:t>
            </a:r>
            <a:endParaRPr lang="en-US" sz="6600" dirty="0"/>
          </a:p>
        </p:txBody>
      </p:sp>
    </p:spTree>
    <p:extLst>
      <p:ext uri="{BB962C8B-B14F-4D97-AF65-F5344CB8AC3E}">
        <p14:creationId xmlns:p14="http://schemas.microsoft.com/office/powerpoint/2010/main" val="14308711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Looking Forward</a:t>
            </a:r>
            <a:endParaRPr lang="en-US" sz="4600" b="1" dirty="0">
              <a:latin typeface="Encode Sans Normal"/>
              <a:cs typeface="Encode Sans Normal"/>
            </a:endParaRPr>
          </a:p>
        </p:txBody>
      </p:sp>
      <p:sp>
        <p:nvSpPr>
          <p:cNvPr id="3" name="Content Placeholder 2"/>
          <p:cNvSpPr>
            <a:spLocks noGrp="1"/>
          </p:cNvSpPr>
          <p:nvPr>
            <p:ph idx="1"/>
          </p:nvPr>
        </p:nvSpPr>
        <p:spPr>
          <a:xfrm>
            <a:off x="889346" y="2341943"/>
            <a:ext cx="3682654" cy="3477210"/>
          </a:xfrm>
        </p:spPr>
        <p:txBody>
          <a:bodyPr>
            <a:noAutofit/>
          </a:bodyPr>
          <a:lstStyle/>
          <a:p>
            <a:pPr>
              <a:lnSpc>
                <a:spcPct val="80000"/>
              </a:lnSpc>
            </a:pPr>
            <a:r>
              <a:rPr lang="en-US" sz="2200" dirty="0" smtClean="0"/>
              <a:t>Study effects of several environmental conditions in one experiment</a:t>
            </a:r>
            <a:endParaRPr lang="en-US" sz="2200" dirty="0" smtClean="0"/>
          </a:p>
          <a:p>
            <a:pPr>
              <a:lnSpc>
                <a:spcPct val="80000"/>
              </a:lnSpc>
            </a:pPr>
            <a:r>
              <a:rPr lang="en-US" sz="2200" dirty="0" smtClean="0"/>
              <a:t>Hypotheses</a:t>
            </a:r>
            <a:endParaRPr lang="en-US" sz="2200" dirty="0" smtClean="0"/>
          </a:p>
          <a:p>
            <a:pPr lvl="1">
              <a:lnSpc>
                <a:spcPct val="80000"/>
              </a:lnSpc>
            </a:pPr>
            <a:r>
              <a:rPr lang="en-US" sz="2200" dirty="0" smtClean="0"/>
              <a:t>Eelgrass</a:t>
            </a:r>
            <a:endParaRPr lang="en-US" sz="2200" dirty="0" smtClean="0"/>
          </a:p>
          <a:p>
            <a:pPr lvl="1">
              <a:lnSpc>
                <a:spcPct val="80000"/>
              </a:lnSpc>
            </a:pPr>
            <a:r>
              <a:rPr lang="en-US" sz="2200" dirty="0" smtClean="0"/>
              <a:t>Temperature</a:t>
            </a:r>
          </a:p>
          <a:p>
            <a:pPr lvl="1">
              <a:lnSpc>
                <a:spcPct val="80000"/>
              </a:lnSpc>
            </a:pPr>
            <a:r>
              <a:rPr lang="en-US" sz="2200" dirty="0" smtClean="0"/>
              <a:t>pH</a:t>
            </a:r>
            <a:endParaRPr lang="en-US" sz="2200" dirty="0" smtClean="0"/>
          </a:p>
          <a:p>
            <a:pPr>
              <a:lnSpc>
                <a:spcPct val="80000"/>
              </a:lnSpc>
            </a:pPr>
            <a:r>
              <a:rPr lang="en-US" sz="2200" dirty="0" smtClean="0"/>
              <a:t>Apply findings to mechanistic lab study</a:t>
            </a:r>
            <a:endParaRPr lang="en-US" sz="2200" dirty="0"/>
          </a:p>
        </p:txBody>
      </p:sp>
      <p:pic>
        <p:nvPicPr>
          <p:cNvPr id="9" name="Picture 8" descr="CATCH--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03" y="4041559"/>
            <a:ext cx="3552050" cy="2664038"/>
          </a:xfrm>
          <a:prstGeom prst="rect">
            <a:avLst/>
          </a:prstGeom>
        </p:spPr>
      </p:pic>
      <p:pic>
        <p:nvPicPr>
          <p:cNvPr id="8" name="Picture 7" descr="capital-oysters.jpg"/>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48203" y="1881077"/>
            <a:ext cx="3552050" cy="2372769"/>
          </a:xfrm>
          <a:prstGeom prst="rect">
            <a:avLst/>
          </a:prstGeom>
        </p:spPr>
      </p:pic>
    </p:spTree>
    <p:extLst>
      <p:ext uri="{BB962C8B-B14F-4D97-AF65-F5344CB8AC3E}">
        <p14:creationId xmlns:p14="http://schemas.microsoft.com/office/powerpoint/2010/main" val="8964562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arling-27.jpg"/>
          <p:cNvPicPr>
            <a:picLocks noChangeAspect="1"/>
          </p:cNvPicPr>
          <p:nvPr/>
        </p:nvPicPr>
        <p:blipFill rotWithShape="1">
          <a:blip r:embed="rId3">
            <a:extLst>
              <a:ext uri="{28A0092B-C50C-407E-A947-70E740481C1C}">
                <a14:useLocalDpi xmlns:a14="http://schemas.microsoft.com/office/drawing/2010/main" val="0"/>
              </a:ext>
            </a:extLst>
          </a:blip>
          <a:srcRect l="3793" t="4482" r="8138" b="6518"/>
          <a:stretch/>
        </p:blipFill>
        <p:spPr>
          <a:xfrm>
            <a:off x="0" y="-72581"/>
            <a:ext cx="9144000" cy="6930581"/>
          </a:xfrm>
          <a:prstGeom prst="rect">
            <a:avLst/>
          </a:prstGeom>
        </p:spPr>
      </p:pic>
      <p:sp>
        <p:nvSpPr>
          <p:cNvPr id="2" name="Title 1"/>
          <p:cNvSpPr>
            <a:spLocks noGrp="1"/>
          </p:cNvSpPr>
          <p:nvPr>
            <p:ph type="ctrTitle"/>
          </p:nvPr>
        </p:nvSpPr>
        <p:spPr>
          <a:xfrm>
            <a:off x="0" y="2585213"/>
            <a:ext cx="8915400" cy="1617649"/>
          </a:xfrm>
        </p:spPr>
        <p:txBody>
          <a:bodyPr>
            <a:noAutofit/>
          </a:bodyPr>
          <a:lstStyle/>
          <a:p>
            <a:r>
              <a:rPr lang="en-US" sz="5200" b="1" dirty="0" smtClean="0">
                <a:latin typeface="Encode Sans Normal"/>
                <a:cs typeface="Encode Sans Normal"/>
              </a:rPr>
              <a:t>Thank You!</a:t>
            </a:r>
            <a:endParaRPr lang="en-US" sz="5200" b="1" dirty="0">
              <a:latin typeface="Encode Sans Normal"/>
              <a:cs typeface="Encode Sans Normal"/>
            </a:endParaRPr>
          </a:p>
        </p:txBody>
      </p:sp>
      <p:sp>
        <p:nvSpPr>
          <p:cNvPr id="3" name="Subtitle 2"/>
          <p:cNvSpPr>
            <a:spLocks noGrp="1"/>
          </p:cNvSpPr>
          <p:nvPr>
            <p:ph type="subTitle" idx="1"/>
          </p:nvPr>
        </p:nvSpPr>
        <p:spPr>
          <a:xfrm>
            <a:off x="914400" y="4203427"/>
            <a:ext cx="8229600" cy="1051198"/>
          </a:xfrm>
        </p:spPr>
        <p:txBody>
          <a:bodyPr/>
          <a:lstStyle/>
          <a:p>
            <a:pPr>
              <a:lnSpc>
                <a:spcPct val="50000"/>
              </a:lnSpc>
            </a:pPr>
            <a:endParaRPr lang="en-US" dirty="0"/>
          </a:p>
        </p:txBody>
      </p:sp>
      <p:sp>
        <p:nvSpPr>
          <p:cNvPr id="4" name="TextBox 3"/>
          <p:cNvSpPr txBox="1"/>
          <p:nvPr/>
        </p:nvSpPr>
        <p:spPr>
          <a:xfrm>
            <a:off x="1190626" y="4256908"/>
            <a:ext cx="7154926" cy="923330"/>
          </a:xfrm>
          <a:prstGeom prst="rect">
            <a:avLst/>
          </a:prstGeom>
          <a:noFill/>
        </p:spPr>
        <p:txBody>
          <a:bodyPr wrap="square" rtlCol="0">
            <a:spAutoFit/>
          </a:bodyPr>
          <a:lstStyle/>
          <a:p>
            <a:pPr algn="r"/>
            <a:r>
              <a:rPr lang="en-US" dirty="0" smtClean="0">
                <a:solidFill>
                  <a:schemeClr val="tx1">
                    <a:lumMod val="75000"/>
                    <a:lumOff val="25000"/>
                  </a:schemeClr>
                </a:solidFill>
              </a:rPr>
              <a:t>Yaamini Venkataraman</a:t>
            </a:r>
          </a:p>
          <a:p>
            <a:pPr algn="r"/>
            <a:r>
              <a:rPr lang="en-US" dirty="0" err="1" smtClean="0">
                <a:solidFill>
                  <a:schemeClr val="tx1">
                    <a:lumMod val="75000"/>
                    <a:lumOff val="25000"/>
                  </a:schemeClr>
                </a:solidFill>
              </a:rPr>
              <a:t>yaaminiv@</a:t>
            </a:r>
            <a:r>
              <a:rPr lang="en-US" dirty="0" err="1" smtClean="0">
                <a:solidFill>
                  <a:schemeClr val="tx1">
                    <a:lumMod val="75000"/>
                    <a:lumOff val="25000"/>
                  </a:schemeClr>
                </a:solidFill>
              </a:rPr>
              <a:t>uw.edu</a:t>
            </a:r>
            <a:endParaRPr lang="en-US" dirty="0" smtClean="0">
              <a:solidFill>
                <a:schemeClr val="tx1">
                  <a:lumMod val="75000"/>
                  <a:lumOff val="25000"/>
                </a:schemeClr>
              </a:solidFill>
            </a:endParaRPr>
          </a:p>
          <a:p>
            <a:pPr algn="r"/>
            <a:r>
              <a:rPr lang="en-US" dirty="0">
                <a:solidFill>
                  <a:schemeClr val="tx1">
                    <a:lumMod val="75000"/>
                    <a:lumOff val="25000"/>
                  </a:schemeClr>
                </a:solidFill>
              </a:rPr>
              <a:t>https://</a:t>
            </a:r>
            <a:r>
              <a:rPr lang="en-US" dirty="0" err="1">
                <a:solidFill>
                  <a:schemeClr val="tx1">
                    <a:lumMod val="75000"/>
                    <a:lumOff val="25000"/>
                  </a:schemeClr>
                </a:solidFill>
              </a:rPr>
              <a:t>github.com</a:t>
            </a:r>
            <a:r>
              <a:rPr lang="en-US" dirty="0">
                <a:solidFill>
                  <a:schemeClr val="tx1">
                    <a:lumMod val="75000"/>
                    <a:lumOff val="25000"/>
                  </a:schemeClr>
                </a:solidFill>
              </a:rPr>
              <a:t>/</a:t>
            </a:r>
            <a:r>
              <a:rPr lang="en-US" dirty="0" err="1">
                <a:solidFill>
                  <a:schemeClr val="tx1">
                    <a:lumMod val="75000"/>
                    <a:lumOff val="25000"/>
                  </a:schemeClr>
                </a:solidFill>
              </a:rPr>
              <a:t>RobertsLab</a:t>
            </a:r>
            <a:r>
              <a:rPr lang="en-US" dirty="0">
                <a:solidFill>
                  <a:schemeClr val="tx1">
                    <a:lumMod val="75000"/>
                    <a:lumOff val="25000"/>
                  </a:schemeClr>
                </a:solidFill>
              </a:rPr>
              <a:t>/project-oyster-</a:t>
            </a:r>
            <a:r>
              <a:rPr lang="en-US" dirty="0" err="1">
                <a:solidFill>
                  <a:schemeClr val="tx1">
                    <a:lumMod val="75000"/>
                    <a:lumOff val="25000"/>
                  </a:schemeClr>
                </a:solidFill>
              </a:rPr>
              <a:t>oa</a:t>
            </a:r>
            <a:endParaRPr lang="en-US" dirty="0">
              <a:solidFill>
                <a:schemeClr val="tx1">
                  <a:lumMod val="75000"/>
                  <a:lumOff val="25000"/>
                </a:schemeClr>
              </a:solidFill>
            </a:endParaRPr>
          </a:p>
        </p:txBody>
      </p:sp>
    </p:spTree>
    <p:extLst>
      <p:ext uri="{BB962C8B-B14F-4D97-AF65-F5344CB8AC3E}">
        <p14:creationId xmlns:p14="http://schemas.microsoft.com/office/powerpoint/2010/main" val="5476317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b="1" dirty="0" smtClean="0">
                <a:latin typeface="Encode Sans Normal"/>
                <a:cs typeface="Encode Sans Normal"/>
              </a:rPr>
              <a:t>Outline</a:t>
            </a:r>
            <a:endParaRPr lang="en-US" sz="4600" b="1" dirty="0">
              <a:latin typeface="Encode Sans Normal"/>
              <a:cs typeface="Encode Sans Normal"/>
            </a:endParaRPr>
          </a:p>
        </p:txBody>
      </p:sp>
      <p:sp>
        <p:nvSpPr>
          <p:cNvPr id="3" name="Content Placeholder 2"/>
          <p:cNvSpPr>
            <a:spLocks noGrp="1"/>
          </p:cNvSpPr>
          <p:nvPr>
            <p:ph idx="1"/>
          </p:nvPr>
        </p:nvSpPr>
        <p:spPr>
          <a:xfrm>
            <a:off x="889346" y="2341943"/>
            <a:ext cx="3682654" cy="3477210"/>
          </a:xfrm>
        </p:spPr>
        <p:txBody>
          <a:bodyPr>
            <a:noAutofit/>
          </a:bodyPr>
          <a:lstStyle/>
          <a:p>
            <a:pPr>
              <a:lnSpc>
                <a:spcPct val="80000"/>
              </a:lnSpc>
            </a:pPr>
            <a:r>
              <a:rPr lang="en-US" sz="2200" dirty="0" smtClean="0"/>
              <a:t>Introduction to oysters</a:t>
            </a:r>
          </a:p>
          <a:p>
            <a:pPr>
              <a:lnSpc>
                <a:spcPct val="80000"/>
              </a:lnSpc>
            </a:pPr>
            <a:r>
              <a:rPr lang="en-US" sz="2200" dirty="0" smtClean="0"/>
              <a:t>Environmental threats</a:t>
            </a:r>
          </a:p>
          <a:p>
            <a:pPr lvl="1">
              <a:lnSpc>
                <a:spcPct val="80000"/>
              </a:lnSpc>
            </a:pPr>
            <a:r>
              <a:rPr lang="en-US" sz="2200" dirty="0" smtClean="0"/>
              <a:t>Ocean Acidification</a:t>
            </a:r>
          </a:p>
          <a:p>
            <a:pPr lvl="1">
              <a:lnSpc>
                <a:spcPct val="80000"/>
              </a:lnSpc>
            </a:pPr>
            <a:r>
              <a:rPr lang="en-US" sz="2200" dirty="0" smtClean="0"/>
              <a:t>Ocean Warming</a:t>
            </a:r>
          </a:p>
          <a:p>
            <a:pPr>
              <a:lnSpc>
                <a:spcPct val="80000"/>
              </a:lnSpc>
            </a:pPr>
            <a:r>
              <a:rPr lang="en-US" sz="2200" dirty="0" smtClean="0"/>
              <a:t>Experiment Proposal</a:t>
            </a:r>
          </a:p>
          <a:p>
            <a:pPr lvl="1">
              <a:lnSpc>
                <a:spcPct val="80000"/>
              </a:lnSpc>
            </a:pPr>
            <a:r>
              <a:rPr lang="en-US" sz="2200" dirty="0" smtClean="0"/>
              <a:t>Department of Natural Resources</a:t>
            </a:r>
          </a:p>
          <a:p>
            <a:pPr>
              <a:lnSpc>
                <a:spcPct val="80000"/>
              </a:lnSpc>
            </a:pPr>
            <a:r>
              <a:rPr lang="en-US" sz="2200" dirty="0" smtClean="0"/>
              <a:t>Example Analysis</a:t>
            </a:r>
            <a:endParaRPr lang="en-US" sz="2200" dirty="0"/>
          </a:p>
        </p:txBody>
      </p:sp>
      <p:pic>
        <p:nvPicPr>
          <p:cNvPr id="4" name="Picture 3" descr="35433815@N08_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9630" y="2028725"/>
            <a:ext cx="1905000" cy="1905000"/>
          </a:xfrm>
          <a:prstGeom prst="rect">
            <a:avLst/>
          </a:prstGeom>
        </p:spPr>
      </p:pic>
      <p:pic>
        <p:nvPicPr>
          <p:cNvPr id="5" name="Picture 4" descr="2af91314-9915-11e6-9c11-4c4dc142898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630" y="2028725"/>
            <a:ext cx="2144767" cy="1883830"/>
          </a:xfrm>
          <a:prstGeom prst="rect">
            <a:avLst/>
          </a:prstGeom>
        </p:spPr>
      </p:pic>
      <p:pic>
        <p:nvPicPr>
          <p:cNvPr id="6" name="Picture 5" descr="safs_logo300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3318" y="4205114"/>
            <a:ext cx="1182624" cy="1953768"/>
          </a:xfrm>
          <a:prstGeom prst="rect">
            <a:avLst/>
          </a:prstGeom>
        </p:spPr>
      </p:pic>
      <p:sp>
        <p:nvSpPr>
          <p:cNvPr id="7" name="Rectangle 6"/>
          <p:cNvSpPr/>
          <p:nvPr/>
        </p:nvSpPr>
        <p:spPr>
          <a:xfrm>
            <a:off x="6406546" y="6427202"/>
            <a:ext cx="2507267" cy="276999"/>
          </a:xfrm>
          <a:prstGeom prst="rect">
            <a:avLst/>
          </a:prstGeom>
        </p:spPr>
        <p:txBody>
          <a:bodyPr wrap="none">
            <a:spAutoFit/>
          </a:bodyPr>
          <a:lstStyle/>
          <a:p>
            <a:r>
              <a:rPr lang="en-US" sz="1200" dirty="0" smtClean="0"/>
              <a:t>Title Photo from </a:t>
            </a:r>
            <a:r>
              <a:rPr lang="en-US" sz="1200" dirty="0" err="1" smtClean="0"/>
              <a:t>Willapa</a:t>
            </a:r>
            <a:r>
              <a:rPr lang="en-US" sz="1200" dirty="0" smtClean="0"/>
              <a:t> Oysters</a:t>
            </a:r>
            <a:endParaRPr lang="en-US" sz="1200" dirty="0"/>
          </a:p>
        </p:txBody>
      </p:sp>
    </p:spTree>
    <p:extLst>
      <p:ext uri="{BB962C8B-B14F-4D97-AF65-F5344CB8AC3E}">
        <p14:creationId xmlns:p14="http://schemas.microsoft.com/office/powerpoint/2010/main" val="26573853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nc_23499353_preview_cropped.jpg"/>
          <p:cNvPicPr>
            <a:picLocks noChangeAspect="1"/>
          </p:cNvPicPr>
          <p:nvPr/>
        </p:nvPicPr>
        <p:blipFill rotWithShape="1">
          <a:blip r:embed="rId3" cstate="print">
            <a:extLst>
              <a:ext uri="{28A0092B-C50C-407E-A947-70E740481C1C}">
                <a14:useLocalDpi xmlns:a14="http://schemas.microsoft.com/office/drawing/2010/main" val="0"/>
              </a:ext>
            </a:extLst>
          </a:blip>
          <a:srcRect l="4731" t="555" r="8827" b="-555"/>
          <a:stretch/>
        </p:blipFill>
        <p:spPr>
          <a:xfrm>
            <a:off x="0" y="0"/>
            <a:ext cx="9144000" cy="6988441"/>
          </a:xfrm>
          <a:prstGeom prst="rect">
            <a:avLst/>
          </a:prstGeom>
        </p:spPr>
      </p:pic>
      <p:sp>
        <p:nvSpPr>
          <p:cNvPr id="2" name="Title 1"/>
          <p:cNvSpPr>
            <a:spLocks noGrp="1"/>
          </p:cNvSpPr>
          <p:nvPr>
            <p:ph type="title"/>
          </p:nvPr>
        </p:nvSpPr>
        <p:spPr>
          <a:xfrm>
            <a:off x="2381" y="510741"/>
            <a:ext cx="8913813" cy="914400"/>
          </a:xfrm>
        </p:spPr>
        <p:txBody>
          <a:bodyPr>
            <a:normAutofit fontScale="90000"/>
          </a:bodyPr>
          <a:lstStyle/>
          <a:p>
            <a:r>
              <a:rPr lang="en-US" sz="4600" b="1" dirty="0" smtClean="0">
                <a:latin typeface="Encode Sans Normal"/>
                <a:cs typeface="Encode Sans Normal"/>
              </a:rPr>
              <a:t>Oysters and the Ecosystem</a:t>
            </a:r>
            <a:endParaRPr lang="en-US" sz="4600" b="1" dirty="0"/>
          </a:p>
        </p:txBody>
      </p:sp>
      <p:sp>
        <p:nvSpPr>
          <p:cNvPr id="8" name="TextBox 7"/>
          <p:cNvSpPr txBox="1"/>
          <p:nvPr/>
        </p:nvSpPr>
        <p:spPr>
          <a:xfrm>
            <a:off x="1194503" y="6032167"/>
            <a:ext cx="2177323" cy="430887"/>
          </a:xfrm>
          <a:prstGeom prst="rect">
            <a:avLst/>
          </a:prstGeom>
          <a:solidFill>
            <a:schemeClr val="bg2">
              <a:lumMod val="60000"/>
              <a:lumOff val="40000"/>
            </a:schemeClr>
          </a:solidFill>
        </p:spPr>
        <p:txBody>
          <a:bodyPr wrap="square" rtlCol="0">
            <a:spAutoFit/>
          </a:bodyPr>
          <a:lstStyle/>
          <a:p>
            <a:pPr algn="ctr"/>
            <a:r>
              <a:rPr lang="en-US" sz="2200" dirty="0"/>
              <a:t>w</a:t>
            </a:r>
            <a:r>
              <a:rPr lang="en-US" sz="2200" dirty="0" smtClean="0"/>
              <a:t>ater filtration</a:t>
            </a:r>
            <a:endParaRPr lang="en-US" sz="2200" dirty="0"/>
          </a:p>
        </p:txBody>
      </p:sp>
      <p:sp>
        <p:nvSpPr>
          <p:cNvPr id="9" name="TextBox 8"/>
          <p:cNvSpPr txBox="1"/>
          <p:nvPr/>
        </p:nvSpPr>
        <p:spPr>
          <a:xfrm>
            <a:off x="1331784" y="2223595"/>
            <a:ext cx="1903960" cy="430887"/>
          </a:xfrm>
          <a:prstGeom prst="rect">
            <a:avLst/>
          </a:prstGeom>
          <a:solidFill>
            <a:schemeClr val="bg2">
              <a:lumMod val="60000"/>
              <a:lumOff val="40000"/>
            </a:schemeClr>
          </a:solidFill>
        </p:spPr>
        <p:txBody>
          <a:bodyPr wrap="square" rtlCol="0">
            <a:spAutoFit/>
          </a:bodyPr>
          <a:lstStyle/>
          <a:p>
            <a:pPr algn="ctr"/>
            <a:r>
              <a:rPr lang="en-US" sz="2200" dirty="0" smtClean="0"/>
              <a:t>fish habitat</a:t>
            </a:r>
            <a:endParaRPr lang="en-US" sz="2200" dirty="0"/>
          </a:p>
        </p:txBody>
      </p:sp>
      <p:sp>
        <p:nvSpPr>
          <p:cNvPr id="10" name="TextBox 9"/>
          <p:cNvSpPr txBox="1"/>
          <p:nvPr/>
        </p:nvSpPr>
        <p:spPr>
          <a:xfrm>
            <a:off x="4882058" y="4082526"/>
            <a:ext cx="3237542" cy="430887"/>
          </a:xfrm>
          <a:prstGeom prst="rect">
            <a:avLst/>
          </a:prstGeom>
          <a:solidFill>
            <a:schemeClr val="bg2">
              <a:lumMod val="60000"/>
              <a:lumOff val="40000"/>
            </a:schemeClr>
          </a:solidFill>
        </p:spPr>
        <p:txBody>
          <a:bodyPr wrap="square" rtlCol="0">
            <a:spAutoFit/>
          </a:bodyPr>
          <a:lstStyle/>
          <a:p>
            <a:pPr algn="ctr"/>
            <a:r>
              <a:rPr lang="en-US" sz="2200" dirty="0"/>
              <a:t>s</a:t>
            </a:r>
            <a:r>
              <a:rPr lang="en-US" sz="2200" dirty="0" smtClean="0"/>
              <a:t>horeline stabilization</a:t>
            </a:r>
            <a:endParaRPr lang="en-US" sz="2200" dirty="0"/>
          </a:p>
        </p:txBody>
      </p:sp>
      <p:sp>
        <p:nvSpPr>
          <p:cNvPr id="3" name="Rectangle 2"/>
          <p:cNvSpPr/>
          <p:nvPr/>
        </p:nvSpPr>
        <p:spPr>
          <a:xfrm>
            <a:off x="6138863" y="6565702"/>
            <a:ext cx="2889508" cy="276999"/>
          </a:xfrm>
          <a:prstGeom prst="rect">
            <a:avLst/>
          </a:prstGeom>
        </p:spPr>
        <p:txBody>
          <a:bodyPr wrap="none">
            <a:spAutoFit/>
          </a:bodyPr>
          <a:lstStyle/>
          <a:p>
            <a:r>
              <a:rPr lang="en-US" sz="1200" dirty="0" smtClean="0">
                <a:solidFill>
                  <a:srgbClr val="FFFFFF"/>
                </a:solidFill>
              </a:rPr>
              <a:t>Photo from The Nature Conservancy</a:t>
            </a:r>
            <a:endParaRPr lang="en-US" sz="1200" dirty="0">
              <a:solidFill>
                <a:srgbClr val="FFFFFF"/>
              </a:solidFill>
            </a:endParaRPr>
          </a:p>
        </p:txBody>
      </p:sp>
    </p:spTree>
    <p:extLst>
      <p:ext uri="{BB962C8B-B14F-4D97-AF65-F5344CB8AC3E}">
        <p14:creationId xmlns:p14="http://schemas.microsoft.com/office/powerpoint/2010/main" val="32524295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a_8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40" y="1205405"/>
            <a:ext cx="8152387" cy="5574195"/>
          </a:xfrm>
          <a:prstGeom prst="rect">
            <a:avLst/>
          </a:prstGeom>
        </p:spPr>
      </p:pic>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Climate Threats</a:t>
            </a:r>
            <a:endParaRPr lang="en-US" sz="4600" b="1" dirty="0"/>
          </a:p>
        </p:txBody>
      </p:sp>
      <p:sp>
        <p:nvSpPr>
          <p:cNvPr id="8" name="TextBox 7"/>
          <p:cNvSpPr txBox="1"/>
          <p:nvPr/>
        </p:nvSpPr>
        <p:spPr>
          <a:xfrm>
            <a:off x="-2690215" y="2721278"/>
            <a:ext cx="2177323" cy="430887"/>
          </a:xfrm>
          <a:prstGeom prst="rect">
            <a:avLst/>
          </a:prstGeom>
          <a:solidFill>
            <a:schemeClr val="bg2">
              <a:lumMod val="60000"/>
              <a:lumOff val="40000"/>
            </a:schemeClr>
          </a:solidFill>
        </p:spPr>
        <p:txBody>
          <a:bodyPr wrap="square" rtlCol="0">
            <a:spAutoFit/>
          </a:bodyPr>
          <a:lstStyle/>
          <a:p>
            <a:pPr algn="ctr"/>
            <a:r>
              <a:rPr lang="en-US" sz="2200" dirty="0"/>
              <a:t>w</a:t>
            </a:r>
            <a:r>
              <a:rPr lang="en-US" sz="2200" dirty="0" smtClean="0"/>
              <a:t>ater filtration</a:t>
            </a:r>
            <a:endParaRPr lang="en-US" sz="2200" dirty="0"/>
          </a:p>
        </p:txBody>
      </p:sp>
      <p:sp>
        <p:nvSpPr>
          <p:cNvPr id="9" name="TextBox 8"/>
          <p:cNvSpPr txBox="1"/>
          <p:nvPr/>
        </p:nvSpPr>
        <p:spPr>
          <a:xfrm>
            <a:off x="-2690215" y="4053507"/>
            <a:ext cx="1903960" cy="430887"/>
          </a:xfrm>
          <a:prstGeom prst="rect">
            <a:avLst/>
          </a:prstGeom>
          <a:solidFill>
            <a:schemeClr val="bg2">
              <a:lumMod val="60000"/>
              <a:lumOff val="40000"/>
            </a:schemeClr>
          </a:solidFill>
        </p:spPr>
        <p:txBody>
          <a:bodyPr wrap="square" rtlCol="0">
            <a:spAutoFit/>
          </a:bodyPr>
          <a:lstStyle/>
          <a:p>
            <a:pPr algn="ctr"/>
            <a:r>
              <a:rPr lang="en-US" sz="2200" dirty="0" smtClean="0"/>
              <a:t>fish habitat</a:t>
            </a:r>
            <a:endParaRPr lang="en-US" sz="2200" dirty="0"/>
          </a:p>
        </p:txBody>
      </p:sp>
      <p:sp>
        <p:nvSpPr>
          <p:cNvPr id="10" name="TextBox 9"/>
          <p:cNvSpPr txBox="1"/>
          <p:nvPr/>
        </p:nvSpPr>
        <p:spPr>
          <a:xfrm>
            <a:off x="-3570188" y="5201274"/>
            <a:ext cx="3237542" cy="430887"/>
          </a:xfrm>
          <a:prstGeom prst="rect">
            <a:avLst/>
          </a:prstGeom>
          <a:solidFill>
            <a:schemeClr val="bg2">
              <a:lumMod val="60000"/>
              <a:lumOff val="40000"/>
            </a:schemeClr>
          </a:solidFill>
        </p:spPr>
        <p:txBody>
          <a:bodyPr wrap="square" rtlCol="0">
            <a:spAutoFit/>
          </a:bodyPr>
          <a:lstStyle/>
          <a:p>
            <a:pPr algn="ctr"/>
            <a:r>
              <a:rPr lang="en-US" sz="2200" dirty="0"/>
              <a:t>s</a:t>
            </a:r>
            <a:r>
              <a:rPr lang="en-US" sz="2200" dirty="0" smtClean="0"/>
              <a:t>horeline stabilization</a:t>
            </a:r>
            <a:endParaRPr lang="en-US" sz="2200" dirty="0"/>
          </a:p>
        </p:txBody>
      </p:sp>
      <p:sp>
        <p:nvSpPr>
          <p:cNvPr id="12" name="Rectangle 11"/>
          <p:cNvSpPr/>
          <p:nvPr/>
        </p:nvSpPr>
        <p:spPr>
          <a:xfrm>
            <a:off x="492840" y="6502601"/>
            <a:ext cx="3860251" cy="276999"/>
          </a:xfrm>
          <a:prstGeom prst="rect">
            <a:avLst/>
          </a:prstGeom>
        </p:spPr>
        <p:txBody>
          <a:bodyPr wrap="none">
            <a:spAutoFit/>
          </a:bodyPr>
          <a:lstStyle/>
          <a:p>
            <a:r>
              <a:rPr lang="en-US" sz="1200" dirty="0" smtClean="0">
                <a:solidFill>
                  <a:schemeClr val="bg1"/>
                </a:solidFill>
              </a:rPr>
              <a:t>Graphic adapted from the University of Maryland</a:t>
            </a:r>
            <a:endParaRPr lang="en-US" sz="1200" dirty="0">
              <a:solidFill>
                <a:schemeClr val="bg1"/>
              </a:solidFill>
            </a:endParaRPr>
          </a:p>
        </p:txBody>
      </p:sp>
    </p:spTree>
    <p:extLst>
      <p:ext uri="{BB962C8B-B14F-4D97-AF65-F5344CB8AC3E}">
        <p14:creationId xmlns:p14="http://schemas.microsoft.com/office/powerpoint/2010/main" val="13599969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605.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569" y="1136783"/>
            <a:ext cx="7444511" cy="5752577"/>
          </a:xfrm>
          <a:prstGeom prst="rect">
            <a:avLst/>
          </a:prstGeom>
        </p:spPr>
      </p:pic>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Climate Threats</a:t>
            </a:r>
            <a:endParaRPr lang="en-US" sz="4600" b="1" dirty="0"/>
          </a:p>
        </p:txBody>
      </p:sp>
      <p:sp>
        <p:nvSpPr>
          <p:cNvPr id="8" name="TextBox 7"/>
          <p:cNvSpPr txBox="1"/>
          <p:nvPr/>
        </p:nvSpPr>
        <p:spPr>
          <a:xfrm>
            <a:off x="-2690215" y="2721278"/>
            <a:ext cx="2177323" cy="430887"/>
          </a:xfrm>
          <a:prstGeom prst="rect">
            <a:avLst/>
          </a:prstGeom>
          <a:solidFill>
            <a:schemeClr val="bg2">
              <a:lumMod val="60000"/>
              <a:lumOff val="40000"/>
            </a:schemeClr>
          </a:solidFill>
        </p:spPr>
        <p:txBody>
          <a:bodyPr wrap="square" rtlCol="0">
            <a:spAutoFit/>
          </a:bodyPr>
          <a:lstStyle/>
          <a:p>
            <a:pPr algn="ctr"/>
            <a:r>
              <a:rPr lang="en-US" sz="2200" dirty="0"/>
              <a:t>w</a:t>
            </a:r>
            <a:r>
              <a:rPr lang="en-US" sz="2200" dirty="0" smtClean="0"/>
              <a:t>ater filtration</a:t>
            </a:r>
            <a:endParaRPr lang="en-US" sz="2200" dirty="0"/>
          </a:p>
        </p:txBody>
      </p:sp>
      <p:sp>
        <p:nvSpPr>
          <p:cNvPr id="9" name="TextBox 8"/>
          <p:cNvSpPr txBox="1"/>
          <p:nvPr/>
        </p:nvSpPr>
        <p:spPr>
          <a:xfrm>
            <a:off x="-2690215" y="4053507"/>
            <a:ext cx="1903960" cy="430887"/>
          </a:xfrm>
          <a:prstGeom prst="rect">
            <a:avLst/>
          </a:prstGeom>
          <a:solidFill>
            <a:schemeClr val="bg2">
              <a:lumMod val="60000"/>
              <a:lumOff val="40000"/>
            </a:schemeClr>
          </a:solidFill>
        </p:spPr>
        <p:txBody>
          <a:bodyPr wrap="square" rtlCol="0">
            <a:spAutoFit/>
          </a:bodyPr>
          <a:lstStyle/>
          <a:p>
            <a:pPr algn="ctr"/>
            <a:r>
              <a:rPr lang="en-US" sz="2200" dirty="0" smtClean="0"/>
              <a:t>fish habitat</a:t>
            </a:r>
            <a:endParaRPr lang="en-US" sz="2200" dirty="0"/>
          </a:p>
        </p:txBody>
      </p:sp>
      <p:sp>
        <p:nvSpPr>
          <p:cNvPr id="10" name="TextBox 9"/>
          <p:cNvSpPr txBox="1"/>
          <p:nvPr/>
        </p:nvSpPr>
        <p:spPr>
          <a:xfrm>
            <a:off x="-3570188" y="5201274"/>
            <a:ext cx="3237542" cy="430887"/>
          </a:xfrm>
          <a:prstGeom prst="rect">
            <a:avLst/>
          </a:prstGeom>
          <a:solidFill>
            <a:schemeClr val="bg2">
              <a:lumMod val="60000"/>
              <a:lumOff val="40000"/>
            </a:schemeClr>
          </a:solidFill>
        </p:spPr>
        <p:txBody>
          <a:bodyPr wrap="square" rtlCol="0">
            <a:spAutoFit/>
          </a:bodyPr>
          <a:lstStyle/>
          <a:p>
            <a:pPr algn="ctr"/>
            <a:r>
              <a:rPr lang="en-US" sz="2200" dirty="0"/>
              <a:t>s</a:t>
            </a:r>
            <a:r>
              <a:rPr lang="en-US" sz="2200" dirty="0" smtClean="0"/>
              <a:t>horeline stabilization</a:t>
            </a:r>
            <a:endParaRPr lang="en-US" sz="2200" dirty="0"/>
          </a:p>
        </p:txBody>
      </p:sp>
    </p:spTree>
    <p:extLst>
      <p:ext uri="{BB962C8B-B14F-4D97-AF65-F5344CB8AC3E}">
        <p14:creationId xmlns:p14="http://schemas.microsoft.com/office/powerpoint/2010/main" val="34015380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NRSamplingMap.jpg"/>
          <p:cNvPicPr>
            <a:picLocks noChangeAspect="1"/>
          </p:cNvPicPr>
          <p:nvPr/>
        </p:nvPicPr>
        <p:blipFill rotWithShape="1">
          <a:blip r:embed="rId3" cstate="print">
            <a:extLst>
              <a:ext uri="{28A0092B-C50C-407E-A947-70E740481C1C}">
                <a14:useLocalDpi xmlns:a14="http://schemas.microsoft.com/office/drawing/2010/main" val="0"/>
              </a:ext>
            </a:extLst>
          </a:blip>
          <a:srcRect l="8276" t="10972" r="9071" b="10840"/>
          <a:stretch/>
        </p:blipFill>
        <p:spPr>
          <a:xfrm>
            <a:off x="235164" y="1210184"/>
            <a:ext cx="8681029" cy="5686645"/>
          </a:xfrm>
          <a:prstGeom prst="rect">
            <a:avLst/>
          </a:prstGeom>
        </p:spPr>
      </p:pic>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Collaboration with DNR</a:t>
            </a:r>
            <a:endParaRPr lang="en-US" sz="4600" b="1" dirty="0"/>
          </a:p>
        </p:txBody>
      </p:sp>
      <p:sp>
        <p:nvSpPr>
          <p:cNvPr id="11" name="Content Placeholder 2"/>
          <p:cNvSpPr>
            <a:spLocks noGrp="1"/>
          </p:cNvSpPr>
          <p:nvPr>
            <p:ph idx="1"/>
          </p:nvPr>
        </p:nvSpPr>
        <p:spPr>
          <a:xfrm>
            <a:off x="405848" y="2249798"/>
            <a:ext cx="4375284" cy="2315904"/>
          </a:xfrm>
        </p:spPr>
        <p:txBody>
          <a:bodyPr>
            <a:normAutofit/>
          </a:bodyPr>
          <a:lstStyle/>
          <a:p>
            <a:r>
              <a:rPr lang="en-US" dirty="0" smtClean="0">
                <a:solidFill>
                  <a:schemeClr val="bg1"/>
                </a:solidFill>
              </a:rPr>
              <a:t>300 sibling </a:t>
            </a:r>
            <a:r>
              <a:rPr lang="en-US" i="1" dirty="0" smtClean="0">
                <a:solidFill>
                  <a:schemeClr val="bg1"/>
                </a:solidFill>
              </a:rPr>
              <a:t>C. </a:t>
            </a:r>
            <a:r>
              <a:rPr lang="en-US" i="1" dirty="0" err="1" smtClean="0">
                <a:solidFill>
                  <a:schemeClr val="bg1"/>
                </a:solidFill>
              </a:rPr>
              <a:t>gigas</a:t>
            </a:r>
            <a:r>
              <a:rPr lang="en-US" i="1" dirty="0" smtClean="0">
                <a:solidFill>
                  <a:schemeClr val="bg1"/>
                </a:solidFill>
              </a:rPr>
              <a:t> </a:t>
            </a:r>
            <a:r>
              <a:rPr lang="en-US" dirty="0" smtClean="0">
                <a:solidFill>
                  <a:schemeClr val="bg1"/>
                </a:solidFill>
              </a:rPr>
              <a:t>specimens</a:t>
            </a:r>
            <a:endParaRPr lang="en-US" i="1" dirty="0">
              <a:solidFill>
                <a:schemeClr val="bg1"/>
              </a:solidFill>
            </a:endParaRPr>
          </a:p>
          <a:p>
            <a:r>
              <a:rPr lang="en-US" dirty="0" smtClean="0">
                <a:solidFill>
                  <a:schemeClr val="bg1"/>
                </a:solidFill>
              </a:rPr>
              <a:t>5 sample sites</a:t>
            </a:r>
          </a:p>
          <a:p>
            <a:pPr lvl="1"/>
            <a:r>
              <a:rPr lang="en-US" dirty="0" smtClean="0">
                <a:solidFill>
                  <a:schemeClr val="bg1"/>
                </a:solidFill>
              </a:rPr>
              <a:t>June-July 2016 vs. July-August 2016</a:t>
            </a:r>
          </a:p>
          <a:p>
            <a:pPr lvl="1"/>
            <a:r>
              <a:rPr lang="en-US" dirty="0" smtClean="0">
                <a:solidFill>
                  <a:schemeClr val="bg1"/>
                </a:solidFill>
              </a:rPr>
              <a:t>Eelgrass presence vs. absence</a:t>
            </a:r>
            <a:endParaRPr lang="en-US" dirty="0">
              <a:solidFill>
                <a:schemeClr val="bg1"/>
              </a:solidFill>
            </a:endParaRPr>
          </a:p>
        </p:txBody>
      </p:sp>
    </p:spTree>
    <p:extLst>
      <p:ext uri="{BB962C8B-B14F-4D97-AF65-F5344CB8AC3E}">
        <p14:creationId xmlns:p14="http://schemas.microsoft.com/office/powerpoint/2010/main" val="2972068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Experimental Overview</a:t>
            </a:r>
            <a:endParaRPr lang="en-US" sz="4600" b="1" dirty="0"/>
          </a:p>
        </p:txBody>
      </p:sp>
      <p:sp>
        <p:nvSpPr>
          <p:cNvPr id="10" name="Right Arrow 9"/>
          <p:cNvSpPr/>
          <p:nvPr/>
        </p:nvSpPr>
        <p:spPr>
          <a:xfrm>
            <a:off x="3779854" y="2596347"/>
            <a:ext cx="1055739" cy="70377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13" name="Group 12"/>
          <p:cNvGrpSpPr/>
          <p:nvPr/>
        </p:nvGrpSpPr>
        <p:grpSpPr>
          <a:xfrm>
            <a:off x="1976858" y="1678371"/>
            <a:ext cx="1599690" cy="1202433"/>
            <a:chOff x="161542" y="1682945"/>
            <a:chExt cx="1599690" cy="1202433"/>
          </a:xfrm>
        </p:grpSpPr>
        <p:grpSp>
          <p:nvGrpSpPr>
            <p:cNvPr id="11" name="Group 10"/>
            <p:cNvGrpSpPr/>
            <p:nvPr/>
          </p:nvGrpSpPr>
          <p:grpSpPr>
            <a:xfrm>
              <a:off x="455917" y="2019539"/>
              <a:ext cx="977196" cy="581382"/>
              <a:chOff x="229509" y="1560549"/>
              <a:chExt cx="1450493" cy="872073"/>
            </a:xfrm>
          </p:grpSpPr>
          <p:pic>
            <p:nvPicPr>
              <p:cNvPr id="5" name="Picture 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6" name="Picture 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7" name="Picture 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8" name="Picture 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9" name="Picture 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12" name="Picture 11"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15" name="Group 14"/>
          <p:cNvGrpSpPr/>
          <p:nvPr/>
        </p:nvGrpSpPr>
        <p:grpSpPr>
          <a:xfrm>
            <a:off x="1976858" y="3038879"/>
            <a:ext cx="1599690" cy="1202433"/>
            <a:chOff x="161542" y="1682945"/>
            <a:chExt cx="1599690" cy="1202433"/>
          </a:xfrm>
        </p:grpSpPr>
        <p:grpSp>
          <p:nvGrpSpPr>
            <p:cNvPr id="16" name="Group 15"/>
            <p:cNvGrpSpPr/>
            <p:nvPr/>
          </p:nvGrpSpPr>
          <p:grpSpPr>
            <a:xfrm>
              <a:off x="455917" y="2019539"/>
              <a:ext cx="977196" cy="581382"/>
              <a:chOff x="229509" y="1560549"/>
              <a:chExt cx="1450493" cy="872073"/>
            </a:xfrm>
          </p:grpSpPr>
          <p:pic>
            <p:nvPicPr>
              <p:cNvPr id="18" name="Picture 1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19" name="Picture 1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20" name="Picture 19"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21" name="Picture 20"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22" name="Picture 21"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17" name="Picture 16"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50" name="Group 49"/>
          <p:cNvGrpSpPr/>
          <p:nvPr/>
        </p:nvGrpSpPr>
        <p:grpSpPr>
          <a:xfrm>
            <a:off x="5028761" y="1651006"/>
            <a:ext cx="3891232" cy="2597089"/>
            <a:chOff x="3363643" y="1584751"/>
            <a:chExt cx="3891232" cy="2597089"/>
          </a:xfrm>
        </p:grpSpPr>
        <p:sp>
          <p:nvSpPr>
            <p:cNvPr id="49" name="Rectangle 48"/>
            <p:cNvSpPr/>
            <p:nvPr/>
          </p:nvSpPr>
          <p:spPr>
            <a:xfrm>
              <a:off x="3363643" y="1612116"/>
              <a:ext cx="3891232" cy="2569724"/>
            </a:xfrm>
            <a:prstGeom prst="rect">
              <a:avLst/>
            </a:prstGeom>
            <a:solidFill>
              <a:schemeClr val="bg2">
                <a:lumMod val="60000"/>
                <a:lumOff val="40000"/>
              </a:schemeClr>
            </a:solidFill>
            <a:ln>
              <a:no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363643" y="3890600"/>
              <a:ext cx="3891232" cy="291240"/>
            </a:xfrm>
            <a:prstGeom prst="rect">
              <a:avLst/>
            </a:prstGeom>
            <a:solidFill>
              <a:srgbClr val="3F251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3363643" y="1584751"/>
              <a:ext cx="1985962" cy="2594432"/>
              <a:chOff x="3220768" y="1584751"/>
              <a:chExt cx="1985962" cy="2594432"/>
            </a:xfrm>
          </p:grpSpPr>
          <p:pic>
            <p:nvPicPr>
              <p:cNvPr id="25" name="Picture 24"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485" y="1584751"/>
                <a:ext cx="1323975" cy="2112055"/>
              </a:xfrm>
              <a:prstGeom prst="rect">
                <a:avLst/>
              </a:prstGeom>
            </p:spPr>
          </p:pic>
          <p:pic>
            <p:nvPicPr>
              <p:cNvPr id="27" name="Picture 26"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0768" y="2067128"/>
                <a:ext cx="1323975" cy="2112055"/>
              </a:xfrm>
              <a:prstGeom prst="rect">
                <a:avLst/>
              </a:prstGeom>
            </p:spPr>
          </p:pic>
          <p:pic>
            <p:nvPicPr>
              <p:cNvPr id="28" name="Picture 27"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485" y="2067128"/>
                <a:ext cx="1323975" cy="2112055"/>
              </a:xfrm>
              <a:prstGeom prst="rect">
                <a:avLst/>
              </a:prstGeom>
            </p:spPr>
          </p:pic>
          <p:pic>
            <p:nvPicPr>
              <p:cNvPr id="29" name="Picture 28" descr="spartin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755" y="2067128"/>
                <a:ext cx="1323975" cy="2112055"/>
              </a:xfrm>
              <a:prstGeom prst="rect">
                <a:avLst/>
              </a:prstGeom>
            </p:spPr>
          </p:pic>
        </p:grpSp>
        <p:grpSp>
          <p:nvGrpSpPr>
            <p:cNvPr id="32" name="Group 31"/>
            <p:cNvGrpSpPr/>
            <p:nvPr/>
          </p:nvGrpSpPr>
          <p:grpSpPr>
            <a:xfrm>
              <a:off x="5386723" y="2963532"/>
              <a:ext cx="1599690" cy="1202433"/>
              <a:chOff x="161542" y="1682945"/>
              <a:chExt cx="1599690" cy="1202433"/>
            </a:xfrm>
          </p:grpSpPr>
          <p:grpSp>
            <p:nvGrpSpPr>
              <p:cNvPr id="33" name="Group 32"/>
              <p:cNvGrpSpPr/>
              <p:nvPr/>
            </p:nvGrpSpPr>
            <p:grpSpPr>
              <a:xfrm>
                <a:off x="455917" y="2019539"/>
                <a:ext cx="977196" cy="581382"/>
                <a:chOff x="229509" y="1560549"/>
                <a:chExt cx="1450493" cy="872073"/>
              </a:xfrm>
            </p:grpSpPr>
            <p:pic>
              <p:nvPicPr>
                <p:cNvPr id="35" name="Picture 3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36" name="Picture 3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37" name="Picture 3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38" name="Picture 37"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39" name="Picture 38"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34" name="Picture 33"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nvGrpSpPr>
            <p:cNvPr id="40" name="Group 39"/>
            <p:cNvGrpSpPr/>
            <p:nvPr/>
          </p:nvGrpSpPr>
          <p:grpSpPr>
            <a:xfrm>
              <a:off x="3589442" y="2646773"/>
              <a:ext cx="1599690" cy="1202433"/>
              <a:chOff x="161542" y="1682945"/>
              <a:chExt cx="1599690" cy="1202433"/>
            </a:xfrm>
          </p:grpSpPr>
          <p:grpSp>
            <p:nvGrpSpPr>
              <p:cNvPr id="41" name="Group 40"/>
              <p:cNvGrpSpPr/>
              <p:nvPr/>
            </p:nvGrpSpPr>
            <p:grpSpPr>
              <a:xfrm>
                <a:off x="455917" y="2019539"/>
                <a:ext cx="977196" cy="581382"/>
                <a:chOff x="229509" y="1560549"/>
                <a:chExt cx="1450493" cy="872073"/>
              </a:xfrm>
            </p:grpSpPr>
            <p:pic>
              <p:nvPicPr>
                <p:cNvPr id="43" name="Picture 42"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229509" y="1560549"/>
                  <a:ext cx="503899" cy="581382"/>
                </a:xfrm>
                <a:prstGeom prst="rect">
                  <a:avLst/>
                </a:prstGeom>
              </p:spPr>
            </p:pic>
            <p:pic>
              <p:nvPicPr>
                <p:cNvPr id="44" name="Picture 43"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702806" y="1560549"/>
                  <a:ext cx="503899" cy="581382"/>
                </a:xfrm>
                <a:prstGeom prst="rect">
                  <a:avLst/>
                </a:prstGeom>
              </p:spPr>
            </p:pic>
            <p:pic>
              <p:nvPicPr>
                <p:cNvPr id="45" name="Picture 44"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1176103" y="1560549"/>
                  <a:ext cx="503899" cy="581382"/>
                </a:xfrm>
                <a:prstGeom prst="rect">
                  <a:avLst/>
                </a:prstGeom>
              </p:spPr>
            </p:pic>
            <p:pic>
              <p:nvPicPr>
                <p:cNvPr id="46" name="Picture 45"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457392" y="1851240"/>
                  <a:ext cx="503899" cy="581382"/>
                </a:xfrm>
                <a:prstGeom prst="rect">
                  <a:avLst/>
                </a:prstGeom>
              </p:spPr>
            </p:pic>
            <p:pic>
              <p:nvPicPr>
                <p:cNvPr id="47" name="Picture 46" descr="individualoyster.tif"/>
                <p:cNvPicPr>
                  <a:picLocks noChangeAspect="1"/>
                </p:cNvPicPr>
                <p:nvPr/>
              </p:nvPicPr>
              <p:blipFill rotWithShape="1">
                <a:blip r:embed="rId3">
                  <a:extLst>
                    <a:ext uri="{28A0092B-C50C-407E-A947-70E740481C1C}">
                      <a14:useLocalDpi xmlns:a14="http://schemas.microsoft.com/office/drawing/2010/main" val="0"/>
                    </a:ext>
                  </a:extLst>
                </a:blip>
                <a:srcRect l="54549" t="37822" r="28048" b="32122"/>
                <a:stretch/>
              </p:blipFill>
              <p:spPr>
                <a:xfrm>
                  <a:off x="991892" y="1851240"/>
                  <a:ext cx="503899" cy="581382"/>
                </a:xfrm>
                <a:prstGeom prst="rect">
                  <a:avLst/>
                </a:prstGeom>
              </p:spPr>
            </p:pic>
          </p:grpSp>
          <p:pic>
            <p:nvPicPr>
              <p:cNvPr id="42" name="Picture 41" descr="cag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2" y="1682945"/>
                <a:ext cx="1599690" cy="1202433"/>
              </a:xfrm>
              <a:prstGeom prst="rect">
                <a:avLst/>
              </a:prstGeom>
            </p:spPr>
          </p:pic>
        </p:grpSp>
      </p:grpSp>
      <p:sp>
        <p:nvSpPr>
          <p:cNvPr id="51" name="Right Bracket 50"/>
          <p:cNvSpPr/>
          <p:nvPr/>
        </p:nvSpPr>
        <p:spPr>
          <a:xfrm flipH="1">
            <a:off x="1575725" y="1744925"/>
            <a:ext cx="349184" cy="2569724"/>
          </a:xfrm>
          <a:prstGeom prst="rightBracket">
            <a:avLst/>
          </a:prstGeom>
          <a:ln w="762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1832141" y="4251027"/>
            <a:ext cx="1889125" cy="369332"/>
          </a:xfrm>
          <a:prstGeom prst="rect">
            <a:avLst/>
          </a:prstGeom>
          <a:noFill/>
        </p:spPr>
        <p:txBody>
          <a:bodyPr wrap="square" rtlCol="0">
            <a:spAutoFit/>
          </a:bodyPr>
          <a:lstStyle/>
          <a:p>
            <a:pPr algn="ctr"/>
            <a:r>
              <a:rPr lang="en-US" dirty="0" smtClean="0">
                <a:solidFill>
                  <a:schemeClr val="tx1">
                    <a:lumMod val="65000"/>
                    <a:lumOff val="35000"/>
                  </a:schemeClr>
                </a:solidFill>
              </a:rPr>
              <a:t>3 replicates</a:t>
            </a:r>
            <a:endParaRPr lang="en-US" dirty="0">
              <a:solidFill>
                <a:schemeClr val="tx1">
                  <a:lumMod val="65000"/>
                  <a:lumOff val="35000"/>
                </a:schemeClr>
              </a:solidFill>
            </a:endParaRPr>
          </a:p>
        </p:txBody>
      </p:sp>
      <p:sp>
        <p:nvSpPr>
          <p:cNvPr id="55" name="TextBox 54"/>
          <p:cNvSpPr txBox="1"/>
          <p:nvPr/>
        </p:nvSpPr>
        <p:spPr>
          <a:xfrm>
            <a:off x="5028761" y="4251027"/>
            <a:ext cx="3891232" cy="369332"/>
          </a:xfrm>
          <a:prstGeom prst="rect">
            <a:avLst/>
          </a:prstGeom>
          <a:noFill/>
        </p:spPr>
        <p:txBody>
          <a:bodyPr wrap="square" rtlCol="0">
            <a:spAutoFit/>
          </a:bodyPr>
          <a:lstStyle/>
          <a:p>
            <a:pPr algn="ctr"/>
            <a:r>
              <a:rPr lang="en-US" dirty="0" smtClean="0">
                <a:solidFill>
                  <a:schemeClr val="tx1">
                    <a:lumMod val="65000"/>
                    <a:lumOff val="35000"/>
                  </a:schemeClr>
                </a:solidFill>
              </a:rPr>
              <a:t>eelgrass vs. no eelgrass</a:t>
            </a:r>
            <a:endParaRPr lang="en-US" dirty="0">
              <a:solidFill>
                <a:schemeClr val="tx1">
                  <a:lumMod val="65000"/>
                  <a:lumOff val="35000"/>
                </a:schemeClr>
              </a:solidFill>
            </a:endParaRPr>
          </a:p>
        </p:txBody>
      </p:sp>
      <p:sp>
        <p:nvSpPr>
          <p:cNvPr id="56" name="TextBox 55"/>
          <p:cNvSpPr txBox="1"/>
          <p:nvPr/>
        </p:nvSpPr>
        <p:spPr>
          <a:xfrm>
            <a:off x="3605429" y="3255391"/>
            <a:ext cx="1309338" cy="646331"/>
          </a:xfrm>
          <a:prstGeom prst="rect">
            <a:avLst/>
          </a:prstGeom>
          <a:noFill/>
        </p:spPr>
        <p:txBody>
          <a:bodyPr wrap="square" rtlCol="0">
            <a:spAutoFit/>
          </a:bodyPr>
          <a:lstStyle/>
          <a:p>
            <a:pPr algn="ctr"/>
            <a:r>
              <a:rPr lang="en-US" dirty="0">
                <a:solidFill>
                  <a:schemeClr val="tx1">
                    <a:lumMod val="65000"/>
                    <a:lumOff val="35000"/>
                  </a:schemeClr>
                </a:solidFill>
              </a:rPr>
              <a:t>o</a:t>
            </a:r>
            <a:r>
              <a:rPr lang="en-US" dirty="0" smtClean="0">
                <a:solidFill>
                  <a:schemeClr val="tx1">
                    <a:lumMod val="65000"/>
                    <a:lumOff val="35000"/>
                  </a:schemeClr>
                </a:solidFill>
              </a:rPr>
              <a:t>utplant to 5 sites</a:t>
            </a:r>
            <a:endParaRPr lang="en-US" dirty="0">
              <a:solidFill>
                <a:schemeClr val="tx1">
                  <a:lumMod val="65000"/>
                  <a:lumOff val="35000"/>
                </a:schemeClr>
              </a:solidFill>
            </a:endParaRPr>
          </a:p>
        </p:txBody>
      </p:sp>
      <p:sp>
        <p:nvSpPr>
          <p:cNvPr id="57" name="TextBox 56"/>
          <p:cNvSpPr txBox="1"/>
          <p:nvPr/>
        </p:nvSpPr>
        <p:spPr>
          <a:xfrm>
            <a:off x="265888" y="1925013"/>
            <a:ext cx="1008889" cy="923330"/>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solidFill>
                  <a:schemeClr val="tx1">
                    <a:lumMod val="65000"/>
                    <a:lumOff val="35000"/>
                  </a:schemeClr>
                </a:solidFill>
              </a:rPr>
              <a:t>150 total oysters</a:t>
            </a:r>
            <a:endParaRPr lang="en-US" dirty="0">
              <a:solidFill>
                <a:schemeClr val="tx1">
                  <a:lumMod val="65000"/>
                  <a:lumOff val="35000"/>
                </a:schemeClr>
              </a:solidFill>
            </a:endParaRPr>
          </a:p>
        </p:txBody>
      </p:sp>
      <p:sp>
        <p:nvSpPr>
          <p:cNvPr id="58" name="TextBox 57"/>
          <p:cNvSpPr txBox="1"/>
          <p:nvPr/>
        </p:nvSpPr>
        <p:spPr>
          <a:xfrm>
            <a:off x="158784" y="3013521"/>
            <a:ext cx="1235108" cy="1200329"/>
          </a:xfrm>
          <a:prstGeom prst="rect">
            <a:avLst/>
          </a:prstGeom>
          <a:noFill/>
        </p:spPr>
        <p:txBody>
          <a:bodyPr wrap="square" rtlCol="0">
            <a:spAutoFit/>
          </a:bodyPr>
          <a:lstStyle/>
          <a:p>
            <a:pPr algn="ctr"/>
            <a:r>
              <a:rPr lang="en-US" dirty="0" smtClean="0">
                <a:solidFill>
                  <a:schemeClr val="tx1">
                    <a:lumMod val="65000"/>
                    <a:lumOff val="35000"/>
                  </a:schemeClr>
                </a:solidFill>
              </a:rPr>
              <a:t>2 Rounds: June </a:t>
            </a:r>
          </a:p>
          <a:p>
            <a:pPr algn="ctr"/>
            <a:r>
              <a:rPr lang="en-US" dirty="0" smtClean="0">
                <a:solidFill>
                  <a:schemeClr val="tx1">
                    <a:lumMod val="65000"/>
                    <a:lumOff val="35000"/>
                  </a:schemeClr>
                </a:solidFill>
              </a:rPr>
              <a:t>and July</a:t>
            </a:r>
            <a:endParaRPr lang="en-US" dirty="0">
              <a:solidFill>
                <a:schemeClr val="tx1">
                  <a:lumMod val="65000"/>
                  <a:lumOff val="35000"/>
                </a:schemeClr>
              </a:solidFill>
            </a:endParaRPr>
          </a:p>
        </p:txBody>
      </p:sp>
      <p:sp>
        <p:nvSpPr>
          <p:cNvPr id="4" name="Bent Arrow 3"/>
          <p:cNvSpPr/>
          <p:nvPr/>
        </p:nvSpPr>
        <p:spPr>
          <a:xfrm rot="10800000">
            <a:off x="3467614" y="5056754"/>
            <a:ext cx="1974744" cy="957966"/>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52" name="Right Bracket 51"/>
          <p:cNvSpPr/>
          <p:nvPr/>
        </p:nvSpPr>
        <p:spPr>
          <a:xfrm rot="16200000" flipH="1">
            <a:off x="6799785" y="2674743"/>
            <a:ext cx="349184" cy="3891232"/>
          </a:xfrm>
          <a:prstGeom prst="rightBracket">
            <a:avLst/>
          </a:prstGeom>
          <a:ln w="762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p:cNvSpPr txBox="1"/>
          <p:nvPr/>
        </p:nvSpPr>
        <p:spPr>
          <a:xfrm>
            <a:off x="6745810" y="5200620"/>
            <a:ext cx="2174183" cy="1200329"/>
          </a:xfrm>
          <a:prstGeom prst="rect">
            <a:avLst/>
          </a:prstGeom>
          <a:noFill/>
        </p:spPr>
        <p:txBody>
          <a:bodyPr wrap="square" rtlCol="0">
            <a:spAutoFit/>
          </a:bodyPr>
          <a:lstStyle/>
          <a:p>
            <a:pPr algn="ctr"/>
            <a:r>
              <a:rPr lang="en-US" dirty="0" smtClean="0">
                <a:solidFill>
                  <a:schemeClr val="tx1">
                    <a:lumMod val="65000"/>
                    <a:lumOff val="35000"/>
                  </a:schemeClr>
                </a:solidFill>
              </a:rPr>
              <a:t>Water chemistry data (temperature, dissolved oxygen)</a:t>
            </a:r>
            <a:endParaRPr lang="en-US" dirty="0">
              <a:solidFill>
                <a:schemeClr val="tx1">
                  <a:lumMod val="65000"/>
                  <a:lumOff val="35000"/>
                </a:schemeClr>
              </a:solidFill>
            </a:endParaRPr>
          </a:p>
        </p:txBody>
      </p:sp>
      <p:sp>
        <p:nvSpPr>
          <p:cNvPr id="60" name="Bent Arrow 59"/>
          <p:cNvSpPr/>
          <p:nvPr/>
        </p:nvSpPr>
        <p:spPr>
          <a:xfrm rot="10800000" flipH="1">
            <a:off x="5548935" y="5056758"/>
            <a:ext cx="1068632" cy="1159558"/>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24" name="Rounded Rectangle 23"/>
          <p:cNvSpPr/>
          <p:nvPr/>
        </p:nvSpPr>
        <p:spPr>
          <a:xfrm>
            <a:off x="265888" y="1869640"/>
            <a:ext cx="1008889" cy="101116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3" name="Rounded Rectangle 62"/>
          <p:cNvSpPr/>
          <p:nvPr/>
        </p:nvSpPr>
        <p:spPr>
          <a:xfrm>
            <a:off x="158784" y="3049622"/>
            <a:ext cx="1235108" cy="1168345"/>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5" name="Rounded Rectangle 64"/>
          <p:cNvSpPr/>
          <p:nvPr/>
        </p:nvSpPr>
        <p:spPr>
          <a:xfrm>
            <a:off x="6722453" y="5113857"/>
            <a:ext cx="2197540" cy="1410768"/>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6" name="Group 25"/>
          <p:cNvGrpSpPr/>
          <p:nvPr/>
        </p:nvGrpSpPr>
        <p:grpSpPr>
          <a:xfrm>
            <a:off x="146886" y="5404524"/>
            <a:ext cx="1785613" cy="768380"/>
            <a:chOff x="2166758" y="5009133"/>
            <a:chExt cx="1785613" cy="768380"/>
          </a:xfrm>
        </p:grpSpPr>
        <p:sp>
          <p:nvSpPr>
            <p:cNvPr id="61" name="TextBox 60"/>
            <p:cNvSpPr txBox="1"/>
            <p:nvPr/>
          </p:nvSpPr>
          <p:spPr>
            <a:xfrm>
              <a:off x="2166758" y="5056758"/>
              <a:ext cx="1785613" cy="646331"/>
            </a:xfrm>
            <a:prstGeom prst="rect">
              <a:avLst/>
            </a:prstGeom>
            <a:noFill/>
          </p:spPr>
          <p:txBody>
            <a:bodyPr wrap="square" rtlCol="0">
              <a:spAutoFit/>
            </a:bodyPr>
            <a:lstStyle/>
            <a:p>
              <a:pPr algn="ctr"/>
              <a:r>
                <a:rPr lang="en-US" dirty="0" smtClean="0">
                  <a:solidFill>
                    <a:schemeClr val="tx1">
                      <a:lumMod val="65000"/>
                      <a:lumOff val="35000"/>
                    </a:schemeClr>
                  </a:solidFill>
                </a:rPr>
                <a:t>DNA extraction</a:t>
              </a:r>
              <a:endParaRPr lang="en-US" dirty="0">
                <a:solidFill>
                  <a:schemeClr val="tx1">
                    <a:lumMod val="65000"/>
                    <a:lumOff val="35000"/>
                  </a:schemeClr>
                </a:solidFill>
              </a:endParaRPr>
            </a:p>
          </p:txBody>
        </p:sp>
        <p:sp>
          <p:nvSpPr>
            <p:cNvPr id="68" name="Rounded Rectangle 67"/>
            <p:cNvSpPr/>
            <p:nvPr/>
          </p:nvSpPr>
          <p:spPr>
            <a:xfrm>
              <a:off x="2406802" y="5009133"/>
              <a:ext cx="1325439" cy="76838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30" name="Group 29"/>
          <p:cNvGrpSpPr/>
          <p:nvPr/>
        </p:nvGrpSpPr>
        <p:grpSpPr>
          <a:xfrm>
            <a:off x="1697286" y="5404524"/>
            <a:ext cx="1785613" cy="768380"/>
            <a:chOff x="2198508" y="5777513"/>
            <a:chExt cx="1785613" cy="768380"/>
          </a:xfrm>
        </p:grpSpPr>
        <p:sp>
          <p:nvSpPr>
            <p:cNvPr id="66" name="TextBox 65"/>
            <p:cNvSpPr txBox="1"/>
            <p:nvPr/>
          </p:nvSpPr>
          <p:spPr>
            <a:xfrm>
              <a:off x="2198508" y="5823783"/>
              <a:ext cx="1785613" cy="646331"/>
            </a:xfrm>
            <a:prstGeom prst="rect">
              <a:avLst/>
            </a:prstGeom>
            <a:noFill/>
          </p:spPr>
          <p:txBody>
            <a:bodyPr wrap="square" rtlCol="0">
              <a:spAutoFit/>
            </a:bodyPr>
            <a:lstStyle/>
            <a:p>
              <a:pPr algn="ctr"/>
              <a:r>
                <a:rPr lang="en-US" dirty="0" smtClean="0">
                  <a:solidFill>
                    <a:schemeClr val="tx1">
                      <a:lumMod val="65000"/>
                      <a:lumOff val="35000"/>
                    </a:schemeClr>
                  </a:solidFill>
                </a:rPr>
                <a:t>Protein extraction</a:t>
              </a:r>
              <a:endParaRPr lang="en-US" dirty="0">
                <a:solidFill>
                  <a:schemeClr val="tx1">
                    <a:lumMod val="65000"/>
                    <a:lumOff val="35000"/>
                  </a:schemeClr>
                </a:solidFill>
              </a:endParaRPr>
            </a:p>
          </p:txBody>
        </p:sp>
        <p:sp>
          <p:nvSpPr>
            <p:cNvPr id="69" name="Rounded Rectangle 68"/>
            <p:cNvSpPr/>
            <p:nvPr/>
          </p:nvSpPr>
          <p:spPr>
            <a:xfrm>
              <a:off x="2428595" y="5777513"/>
              <a:ext cx="1325439" cy="768380"/>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7518260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Preliminary Data</a:t>
            </a:r>
            <a:endParaRPr lang="en-US" sz="4600" b="1" dirty="0"/>
          </a:p>
        </p:txBody>
      </p:sp>
      <p:pic>
        <p:nvPicPr>
          <p:cNvPr id="5" name="Picture 4" descr="Screen Shot 2016-11-07 at 9.49.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5" y="1584034"/>
            <a:ext cx="6546443" cy="4505165"/>
          </a:xfrm>
          <a:prstGeom prst="rect">
            <a:avLst/>
          </a:prstGeom>
        </p:spPr>
      </p:pic>
      <p:sp>
        <p:nvSpPr>
          <p:cNvPr id="7" name="TextBox 6"/>
          <p:cNvSpPr txBox="1"/>
          <p:nvPr/>
        </p:nvSpPr>
        <p:spPr>
          <a:xfrm>
            <a:off x="5936619" y="3153694"/>
            <a:ext cx="3090714" cy="1569660"/>
          </a:xfrm>
          <a:prstGeom prst="rect">
            <a:avLst/>
          </a:prstGeom>
          <a:noFill/>
        </p:spPr>
        <p:txBody>
          <a:bodyPr wrap="square" rtlCol="0">
            <a:spAutoFit/>
          </a:bodyPr>
          <a:lstStyle/>
          <a:p>
            <a:r>
              <a:rPr lang="en-US" sz="2400" dirty="0" smtClean="0">
                <a:solidFill>
                  <a:schemeClr val="tx1">
                    <a:lumMod val="65000"/>
                    <a:lumOff val="35000"/>
                  </a:schemeClr>
                </a:solidFill>
              </a:rPr>
              <a:t>Plan: graphs comparing mean temp and DO for different sites</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42001478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 y="510741"/>
            <a:ext cx="8913813" cy="914400"/>
          </a:xfrm>
        </p:spPr>
        <p:txBody>
          <a:bodyPr>
            <a:normAutofit/>
          </a:bodyPr>
          <a:lstStyle/>
          <a:p>
            <a:r>
              <a:rPr lang="en-US" sz="4600" b="1" dirty="0" smtClean="0">
                <a:latin typeface="Encode Sans Normal"/>
                <a:cs typeface="Encode Sans Normal"/>
              </a:rPr>
              <a:t>Hypotheses</a:t>
            </a:r>
            <a:endParaRPr lang="en-US" sz="4600" b="1" dirty="0"/>
          </a:p>
        </p:txBody>
      </p:sp>
      <p:sp>
        <p:nvSpPr>
          <p:cNvPr id="7" name="TextBox 6"/>
          <p:cNvSpPr txBox="1"/>
          <p:nvPr/>
        </p:nvSpPr>
        <p:spPr>
          <a:xfrm>
            <a:off x="235165" y="1642202"/>
            <a:ext cx="8681029" cy="954107"/>
          </a:xfrm>
          <a:prstGeom prst="rect">
            <a:avLst/>
          </a:prstGeom>
          <a:noFill/>
        </p:spPr>
        <p:txBody>
          <a:bodyPr wrap="square" rtlCol="0">
            <a:spAutoFit/>
          </a:bodyPr>
          <a:lstStyle/>
          <a:p>
            <a:pPr algn="ctr"/>
            <a:r>
              <a:rPr lang="en-US" sz="2800" dirty="0" smtClean="0">
                <a:solidFill>
                  <a:schemeClr val="tx1">
                    <a:lumMod val="65000"/>
                    <a:lumOff val="35000"/>
                  </a:schemeClr>
                </a:solidFill>
              </a:rPr>
              <a:t>Differences in gene expression, epigenetic and proteomic responses between the following:</a:t>
            </a:r>
            <a:endParaRPr lang="en-US" sz="2800" dirty="0">
              <a:solidFill>
                <a:schemeClr val="tx1">
                  <a:lumMod val="65000"/>
                  <a:lumOff val="35000"/>
                </a:schemeClr>
              </a:solidFill>
            </a:endParaRPr>
          </a:p>
        </p:txBody>
      </p:sp>
      <p:grpSp>
        <p:nvGrpSpPr>
          <p:cNvPr id="5" name="Group 4"/>
          <p:cNvGrpSpPr/>
          <p:nvPr/>
        </p:nvGrpSpPr>
        <p:grpSpPr>
          <a:xfrm>
            <a:off x="3349391" y="2694414"/>
            <a:ext cx="2461396" cy="3639260"/>
            <a:chOff x="235165" y="2694414"/>
            <a:chExt cx="2461396" cy="3639260"/>
          </a:xfrm>
        </p:grpSpPr>
        <p:sp>
          <p:nvSpPr>
            <p:cNvPr id="9" name="TextBox 8"/>
            <p:cNvSpPr txBox="1"/>
            <p:nvPr/>
          </p:nvSpPr>
          <p:spPr>
            <a:xfrm>
              <a:off x="235165" y="5502677"/>
              <a:ext cx="2461396" cy="830997"/>
            </a:xfrm>
            <a:prstGeom prst="rect">
              <a:avLst/>
            </a:prstGeom>
            <a:noFill/>
          </p:spPr>
          <p:txBody>
            <a:bodyPr wrap="square" rtlCol="0">
              <a:spAutoFit/>
            </a:bodyPr>
            <a:lstStyle/>
            <a:p>
              <a:pPr algn="ctr"/>
              <a:r>
                <a:rPr lang="en-US" sz="2400" dirty="0" smtClean="0">
                  <a:solidFill>
                    <a:schemeClr val="tx1">
                      <a:lumMod val="65000"/>
                      <a:lumOff val="35000"/>
                    </a:schemeClr>
                  </a:solidFill>
                </a:rPr>
                <a:t>Eelgrass presence</a:t>
              </a:r>
              <a:endParaRPr lang="en-US" sz="2400" dirty="0">
                <a:solidFill>
                  <a:schemeClr val="tx1">
                    <a:lumMod val="65000"/>
                    <a:lumOff val="35000"/>
                  </a:schemeClr>
                </a:solidFill>
              </a:endParaRPr>
            </a:p>
          </p:txBody>
        </p:sp>
        <p:grpSp>
          <p:nvGrpSpPr>
            <p:cNvPr id="14" name="Group 13"/>
            <p:cNvGrpSpPr/>
            <p:nvPr/>
          </p:nvGrpSpPr>
          <p:grpSpPr>
            <a:xfrm>
              <a:off x="472882" y="2694414"/>
              <a:ext cx="1985962" cy="2594432"/>
              <a:chOff x="3220768" y="1584751"/>
              <a:chExt cx="1985962" cy="2594432"/>
            </a:xfrm>
          </p:grpSpPr>
          <p:pic>
            <p:nvPicPr>
              <p:cNvPr id="31" name="Picture 30" descr="spartin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485" y="1584751"/>
                <a:ext cx="1323975" cy="2112055"/>
              </a:xfrm>
              <a:prstGeom prst="rect">
                <a:avLst/>
              </a:prstGeom>
            </p:spPr>
          </p:pic>
          <p:pic>
            <p:nvPicPr>
              <p:cNvPr id="32" name="Picture 31" descr="spartin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0768" y="2067128"/>
                <a:ext cx="1323975" cy="2112055"/>
              </a:xfrm>
              <a:prstGeom prst="rect">
                <a:avLst/>
              </a:prstGeom>
            </p:spPr>
          </p:pic>
          <p:pic>
            <p:nvPicPr>
              <p:cNvPr id="33" name="Picture 32" descr="spartin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485" y="2067128"/>
                <a:ext cx="1323975" cy="2112055"/>
              </a:xfrm>
              <a:prstGeom prst="rect">
                <a:avLst/>
              </a:prstGeom>
            </p:spPr>
          </p:pic>
          <p:pic>
            <p:nvPicPr>
              <p:cNvPr id="34" name="Picture 33" descr="spartin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755" y="2067128"/>
                <a:ext cx="1323975" cy="2112055"/>
              </a:xfrm>
              <a:prstGeom prst="rect">
                <a:avLst/>
              </a:prstGeom>
            </p:spPr>
          </p:pic>
        </p:grpSp>
      </p:grpSp>
      <p:grpSp>
        <p:nvGrpSpPr>
          <p:cNvPr id="4" name="Group 3"/>
          <p:cNvGrpSpPr/>
          <p:nvPr/>
        </p:nvGrpSpPr>
        <p:grpSpPr>
          <a:xfrm>
            <a:off x="6284864" y="3336829"/>
            <a:ext cx="2631329" cy="2996845"/>
            <a:chOff x="6284864" y="3336829"/>
            <a:chExt cx="2631329" cy="2996845"/>
          </a:xfrm>
        </p:grpSpPr>
        <p:sp>
          <p:nvSpPr>
            <p:cNvPr id="11" name="TextBox 10"/>
            <p:cNvSpPr txBox="1"/>
            <p:nvPr/>
          </p:nvSpPr>
          <p:spPr>
            <a:xfrm>
              <a:off x="6406850" y="5502677"/>
              <a:ext cx="2387357" cy="830997"/>
            </a:xfrm>
            <a:prstGeom prst="rect">
              <a:avLst/>
            </a:prstGeom>
            <a:noFill/>
          </p:spPr>
          <p:txBody>
            <a:bodyPr wrap="square" rtlCol="0">
              <a:spAutoFit/>
            </a:bodyPr>
            <a:lstStyle/>
            <a:p>
              <a:pPr algn="ctr"/>
              <a:r>
                <a:rPr lang="en-US" sz="2400" dirty="0" smtClean="0">
                  <a:solidFill>
                    <a:schemeClr val="tx1">
                      <a:lumMod val="65000"/>
                      <a:lumOff val="35000"/>
                    </a:schemeClr>
                  </a:solidFill>
                </a:rPr>
                <a:t>Water chemistry (pH)</a:t>
              </a:r>
              <a:endParaRPr lang="en-US" sz="2400" dirty="0">
                <a:solidFill>
                  <a:schemeClr val="tx1">
                    <a:lumMod val="65000"/>
                    <a:lumOff val="35000"/>
                  </a:schemeClr>
                </a:solidFill>
              </a:endParaRPr>
            </a:p>
          </p:txBody>
        </p:sp>
        <p:pic>
          <p:nvPicPr>
            <p:cNvPr id="35" name="Picture 34" descr="oa_8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864" y="3336829"/>
              <a:ext cx="2631329" cy="1799171"/>
            </a:xfrm>
            <a:prstGeom prst="rect">
              <a:avLst/>
            </a:prstGeom>
          </p:spPr>
        </p:pic>
      </p:grpSp>
      <p:grpSp>
        <p:nvGrpSpPr>
          <p:cNvPr id="3" name="Group 2"/>
          <p:cNvGrpSpPr/>
          <p:nvPr/>
        </p:nvGrpSpPr>
        <p:grpSpPr>
          <a:xfrm>
            <a:off x="298211" y="3055484"/>
            <a:ext cx="2736958" cy="3339386"/>
            <a:chOff x="3024749" y="3178953"/>
            <a:chExt cx="2736958" cy="3339386"/>
          </a:xfrm>
        </p:grpSpPr>
        <p:sp>
          <p:nvSpPr>
            <p:cNvPr id="10" name="TextBox 9"/>
            <p:cNvSpPr txBox="1"/>
            <p:nvPr/>
          </p:nvSpPr>
          <p:spPr>
            <a:xfrm>
              <a:off x="3152506" y="5318011"/>
              <a:ext cx="2481445" cy="1200328"/>
            </a:xfrm>
            <a:prstGeom prst="rect">
              <a:avLst/>
            </a:prstGeom>
            <a:noFill/>
          </p:spPr>
          <p:txBody>
            <a:bodyPr wrap="square" rtlCol="0">
              <a:spAutoFit/>
            </a:bodyPr>
            <a:lstStyle/>
            <a:p>
              <a:pPr algn="ctr"/>
              <a:r>
                <a:rPr lang="en-US" sz="2400" dirty="0" smtClean="0">
                  <a:solidFill>
                    <a:schemeClr val="tx1">
                      <a:lumMod val="65000"/>
                      <a:lumOff val="35000"/>
                    </a:schemeClr>
                  </a:solidFill>
                </a:rPr>
                <a:t>Experimental rounds (temperature)</a:t>
              </a:r>
              <a:endParaRPr lang="en-US" sz="2400" dirty="0">
                <a:solidFill>
                  <a:schemeClr val="tx1">
                    <a:lumMod val="65000"/>
                    <a:lumOff val="35000"/>
                  </a:schemeClr>
                </a:solidFill>
              </a:endParaRPr>
            </a:p>
          </p:txBody>
        </p:sp>
        <p:pic>
          <p:nvPicPr>
            <p:cNvPr id="36" name="Picture 35" descr="201605.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749" y="3178953"/>
              <a:ext cx="2736958" cy="2114922"/>
            </a:xfrm>
            <a:prstGeom prst="rect">
              <a:avLst/>
            </a:prstGeom>
          </p:spPr>
        </p:pic>
      </p:grpSp>
    </p:spTree>
    <p:extLst>
      <p:ext uri="{BB962C8B-B14F-4D97-AF65-F5344CB8AC3E}">
        <p14:creationId xmlns:p14="http://schemas.microsoft.com/office/powerpoint/2010/main" val="190508099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erception">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1768</TotalTime>
  <Words>795</Words>
  <Application>Microsoft Macintosh PowerPoint</Application>
  <PresentationFormat>On-screen Show (4:3)</PresentationFormat>
  <Paragraphs>138</Paragraphs>
  <Slides>13</Slides>
  <Notes>12</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Perception</vt:lpstr>
      <vt:lpstr>Characterizing Physiological Effects of Multiple Stressors on Crassostrea Gigas in a  Wild Setting</vt:lpstr>
      <vt:lpstr>Outline</vt:lpstr>
      <vt:lpstr>Oysters and the Ecosystem</vt:lpstr>
      <vt:lpstr>Climate Threats</vt:lpstr>
      <vt:lpstr>Climate Threats</vt:lpstr>
      <vt:lpstr>Collaboration with DNR</vt:lpstr>
      <vt:lpstr>Experimental Overview</vt:lpstr>
      <vt:lpstr>Preliminary Data</vt:lpstr>
      <vt:lpstr>Hypotheses</vt:lpstr>
      <vt:lpstr>Proposed Analyses</vt:lpstr>
      <vt:lpstr>Analysis Example</vt:lpstr>
      <vt:lpstr>Looking Forward</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Physiological Effects of Multiple Stressors on Crassostrea gigas in Wild and Lab Settings </dc:title>
  <dc:creator>Yaamini Venkataraman</dc:creator>
  <cp:lastModifiedBy>Yaamini Venkataraman</cp:lastModifiedBy>
  <cp:revision>93</cp:revision>
  <dcterms:created xsi:type="dcterms:W3CDTF">2016-11-03T01:31:29Z</dcterms:created>
  <dcterms:modified xsi:type="dcterms:W3CDTF">2016-11-08T06:34:36Z</dcterms:modified>
</cp:coreProperties>
</file>